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Ouverture. L'AG précède la réunion de rentrée. Salle à l'intérieur du complexe sportif, près des terrains de tennis. Entrées des deux côtés, également 31 rue André Chénier.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Ordre du jour identique à la convocation du 19 septembre 2026. Seuls les adhérents à jour de cotisation au 23 septembre votent.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140 adhérents, 80 % du budget et l'ancienneté viennent du site. 66 % est la moyenne simple des taux de suffrages AIBCN 2025 (feuille de calcul, ligne de progression). La part pondérée de toutes les voix est de 63 % (822 / 1 297).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Totaux calculés depuis la feuille 2025 : voix AIBCN 112+137+130+179+264 = 822 ; FCPE 62+105+143+0+165 = 475 ; suffrages exprimés 1 297 ; votants 1 352 ; inscrits 2 914. 66 % = moyenne non pondérée des cinq taux de suffrages, identique au suivi historique du classeur (65 % en 2024, 66 % en 2025).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Gramme : 6 sièges chacun, mais 47,6 % des suffrages seulement pour l'AIBCN (FCPE 52,4 %). Ne pas dire « majoritaire partout 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 pas lire 53,77 % pour Saint-Exupéry : c'est une reprise de 2023 sur la feuille de synthèse visuelle. Le calcul 2025 de la feuille de données est 41,56 %.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Titulaires uniquement, dans l'ordre de la synthèse 2025. Les suppléants restent dans le classeur.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 pas annoncer de montant : aucun compte 2025/2026 n'est dans les pièces du site ni dans le classeur des élections. Laisser la trésorerie projeter ou distribuer les chiffres.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Bureau issu de l'organisation présentée l'an dernier. Audrey Kerob est encore officiellement au bureau et le quitte cette année. Nolwenn Coppens n'en fait pas encore partie.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Nolwenn est sur la profession de foi comme secrétaire, mais elle n'est pas encore au bureau : c'est Audrey qui est officielle, et elle part. Diane Rollet et Niriman Haroun sont aussi proposés cette année, sans autre fonction précisée. Anne-Laure Hautin reste indiquée parmi celles et ceux qui poursuivent : son départ n'a pas été dit.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composition à voter est celle de la diapositive précédente : Audrey Kerob sort ; Nolwenn Coppens, Diane Rollet et Niriman Haroun sont proposés.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454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1645920"/>
            <a:ext cx="5852160" cy="5852160"/>
          </a:xfrm>
          <a:prstGeom prst="ellipse">
            <a:avLst/>
          </a:prstGeom>
          <a:solidFill>
            <a:srgbClr val="245E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509760" y="3931920"/>
            <a:ext cx="3291840" cy="3291840"/>
          </a:xfrm>
          <a:prstGeom prst="ellipse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ogo-aibcn-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38912"/>
            <a:ext cx="713232" cy="7132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08760" y="457200"/>
            <a:ext cx="5486400" cy="384048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Calibri"/>
              </a:rPr>
              <a:t>AIBCN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08760" y="841248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D7EFED"/>
                </a:solidFill>
                <a:latin typeface="Calibri"/>
              </a:rPr>
              <a:t>Parents d'élèves  ·  Bois-Colombes Nord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965960"/>
            <a:ext cx="7772400" cy="310896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6B48A"/>
                </a:solidFill>
                <a:latin typeface="Calibri"/>
              </a:rPr>
              <a:t>ASSEMBLÉE GÉNÉRALE ORDINAIRE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331720"/>
            <a:ext cx="8046720" cy="10515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400" b="1">
                <a:solidFill>
                  <a:srgbClr val="FFFFFF"/>
                </a:solidFill>
                <a:latin typeface="Calibri"/>
              </a:rPr>
              <a:t>Bilan 2025 /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657600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FFFFFF"/>
                </a:solidFill>
                <a:latin typeface="Calibri"/>
              </a:rPr>
              <a:t>Mercredi 23 septembre 2026   ·   19h30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4160520"/>
            <a:ext cx="6583680" cy="73152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D7EFED"/>
                </a:solidFill>
                <a:latin typeface="Calibri"/>
              </a:rPr>
              <a:t>Salle Abbé Glatz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D7EFED"/>
                </a:solidFill>
                <a:latin typeface="Calibri"/>
              </a:rPr>
              <a:t>136 rue de l'Abbé Jean Glatz, Bois-Colombes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6473952"/>
            <a:ext cx="8412480" cy="256032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D7EFED"/>
                </a:solidFill>
                <a:latin typeface="Calibri"/>
              </a:rPr>
              <a:t>AIBCN   ·   Assemblée générale   ·   23 septembre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875520" y="6473952"/>
            <a:ext cx="1691640" cy="256032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D7EFED"/>
                </a:solidFill>
                <a:latin typeface="Calibri"/>
              </a:rPr>
              <a:t>1   /   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B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4008"/>
            <a:ext cx="1051560" cy="41148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8412480" cy="23774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4748B"/>
                </a:solidFill>
                <a:latin typeface="Calibri"/>
              </a:rPr>
              <a:t>AIBCN   ·   Assemblée générale   ·   23 septembre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6510528"/>
            <a:ext cx="1783080" cy="23774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4748B"/>
                </a:solidFill>
                <a:latin typeface="Calibri"/>
              </a:rPr>
              <a:t>2   /   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92608"/>
            <a:ext cx="10972800" cy="256032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16521"/>
                </a:solidFill>
                <a:latin typeface="Calibri"/>
              </a:rPr>
              <a:t>CE SOIR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530352"/>
            <a:ext cx="11155680" cy="566928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0C1A12"/>
                </a:solidFill>
                <a:latin typeface="Calibri"/>
              </a:rPr>
              <a:t>Ordre du jour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417320"/>
            <a:ext cx="11155680" cy="102412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02920" y="1417320"/>
            <a:ext cx="73152" cy="1024128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77240" y="1636776"/>
            <a:ext cx="585216" cy="585216"/>
          </a:xfrm>
          <a:prstGeom prst="ellipse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1728216"/>
            <a:ext cx="585216" cy="402336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00200" y="1581912"/>
            <a:ext cx="9601200" cy="3657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1A12"/>
                </a:solidFill>
                <a:latin typeface="Calibri"/>
              </a:rPr>
              <a:t>Bilan de l'année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1965960"/>
            <a:ext cx="9601200" cy="32918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334155"/>
                </a:solidFill>
                <a:latin typeface="Calibri"/>
              </a:rPr>
              <a:t>L'association en 2025/2026, dans le quartier et école par école.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2587752"/>
            <a:ext cx="11155680" cy="102412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02920" y="2587752"/>
            <a:ext cx="73152" cy="1024128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77240" y="2807208"/>
            <a:ext cx="585216" cy="585216"/>
          </a:xfrm>
          <a:prstGeom prst="ellipse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77240" y="2898648"/>
            <a:ext cx="585216" cy="402336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00200" y="2752344"/>
            <a:ext cx="9601200" cy="3657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1A12"/>
                </a:solidFill>
                <a:latin typeface="Calibri"/>
              </a:rPr>
              <a:t>Bilan financier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3136392"/>
            <a:ext cx="9601200" cy="32918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334155"/>
                </a:solidFill>
                <a:latin typeface="Calibri"/>
              </a:rPr>
              <a:t>Les comptes de l'exercice, présentés en séance.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3758184"/>
            <a:ext cx="11155680" cy="102412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02920" y="3758184"/>
            <a:ext cx="73152" cy="1024128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77240" y="3977640"/>
            <a:ext cx="585216" cy="585216"/>
          </a:xfrm>
          <a:prstGeom prst="ellipse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77240" y="4069080"/>
            <a:ext cx="585216" cy="402336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00200" y="3922776"/>
            <a:ext cx="9601200" cy="3657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1A12"/>
                </a:solidFill>
                <a:latin typeface="Calibri"/>
              </a:rPr>
              <a:t>Mandat du bureau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00200" y="4306824"/>
            <a:ext cx="9601200" cy="32918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334155"/>
                </a:solidFill>
                <a:latin typeface="Calibri"/>
              </a:rPr>
              <a:t>Renouvellement du président et du bureau.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02920" y="4928616"/>
            <a:ext cx="11155680" cy="102412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02920" y="4928616"/>
            <a:ext cx="73152" cy="1024128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77240" y="5148072"/>
            <a:ext cx="585216" cy="585216"/>
          </a:xfrm>
          <a:prstGeom prst="ellipse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77240" y="5239512"/>
            <a:ext cx="585216" cy="402336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600200" y="5093207"/>
            <a:ext cx="9601200" cy="3657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1A12"/>
                </a:solidFill>
                <a:latin typeface="Calibri"/>
              </a:rPr>
              <a:t>Questions diverses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600200" y="5477255"/>
            <a:ext cx="9601200" cy="32918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334155"/>
                </a:solidFill>
                <a:latin typeface="Calibri"/>
              </a:rPr>
              <a:t>La parole aux adhérents.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B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4008"/>
            <a:ext cx="1051560" cy="41148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8412480" cy="23774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4748B"/>
                </a:solidFill>
                <a:latin typeface="Calibri"/>
              </a:rPr>
              <a:t>AIBCN   ·   Assemblée générale   ·   23 septembre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6510528"/>
            <a:ext cx="1783080" cy="23774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4748B"/>
                </a:solidFill>
                <a:latin typeface="Calibri"/>
              </a:rPr>
              <a:t>3   /   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92608"/>
            <a:ext cx="10972800" cy="256032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16521"/>
                </a:solidFill>
                <a:latin typeface="Calibri"/>
              </a:rPr>
              <a:t>L'ASSOCIATION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530352"/>
            <a:ext cx="11155680" cy="566928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0C1A12"/>
                </a:solidFill>
                <a:latin typeface="Calibri"/>
              </a:rPr>
              <a:t>Une équipe de parents, depuis 1986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417320"/>
            <a:ext cx="5074920" cy="4709160"/>
          </a:xfrm>
          <a:prstGeom prst="roundRect">
            <a:avLst>
              <a:gd name="adj" fmla="val 8000"/>
            </a:avLst>
          </a:prstGeom>
          <a:solidFill>
            <a:srgbClr val="1A45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91640"/>
            <a:ext cx="4526280" cy="118872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>
                <a:solidFill>
                  <a:srgbClr val="FFFFFF"/>
                </a:solidFill>
                <a:latin typeface="Calibri"/>
              </a:rPr>
              <a:t>Indépendante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>
                <a:solidFill>
                  <a:srgbClr val="FFFFFF"/>
                </a:solidFill>
                <a:latin typeface="Calibri"/>
              </a:rPr>
              <a:t>apolitique et laïque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108960"/>
            <a:ext cx="4526280" cy="10515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D7EFED"/>
                </a:solidFill>
                <a:latin typeface="Calibri"/>
              </a:rPr>
              <a:t>Loi 1901. Jules Ferry dès l'origine, Gramme et Saint-Exupéry depuis 1993, collège Mermoz depuis 2008.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343400"/>
            <a:ext cx="4526280" cy="109728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FFFFFF"/>
                </a:solidFill>
                <a:latin typeface="Calibri"/>
              </a:rPr>
              <a:t>Nous suivons les enfants de la maternelle au collège, en lien avec l'API sur le sud de la ville.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806440" y="1417320"/>
            <a:ext cx="5852160" cy="84124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806440" y="1417320"/>
            <a:ext cx="73152" cy="841248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80760" y="1508760"/>
            <a:ext cx="5349240" cy="292608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A4543"/>
                </a:solidFill>
                <a:latin typeface="Calibri"/>
              </a:rPr>
              <a:t>Représenter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80760" y="1819656"/>
            <a:ext cx="5349240" cy="347472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334155"/>
                </a:solidFill>
                <a:latin typeface="Calibri"/>
              </a:rPr>
              <a:t>auprès des écoles, du collège, de la mairie et de l'Éducation nationale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806440" y="2359152"/>
            <a:ext cx="5852160" cy="84124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806440" y="2359152"/>
            <a:ext cx="73152" cy="841248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080760" y="2450592"/>
            <a:ext cx="5349240" cy="292608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A4543"/>
                </a:solidFill>
                <a:latin typeface="Calibri"/>
              </a:rPr>
              <a:t>Harmoniser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80760" y="2761488"/>
            <a:ext cx="5349240" cy="347472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334155"/>
                </a:solidFill>
                <a:latin typeface="Calibri"/>
              </a:rPr>
              <a:t>les relations entre parents, enseignants et élèves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806440" y="3300984"/>
            <a:ext cx="5852160" cy="84124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806440" y="3300984"/>
            <a:ext cx="73152" cy="841248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080760" y="3392424"/>
            <a:ext cx="5349240" cy="292608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A4543"/>
                </a:solidFill>
                <a:latin typeface="Calibri"/>
              </a:rPr>
              <a:t>Organiser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80760" y="3703320"/>
            <a:ext cx="5349240" cy="347472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334155"/>
                </a:solidFill>
                <a:latin typeface="Calibri"/>
              </a:rPr>
              <a:t>des moments utiles et conviviaux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806440" y="4242816"/>
            <a:ext cx="5852160" cy="84124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806440" y="4242816"/>
            <a:ext cx="73152" cy="841248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080760" y="4334255"/>
            <a:ext cx="5349240" cy="292608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A4543"/>
                </a:solidFill>
                <a:latin typeface="Calibri"/>
              </a:rPr>
              <a:t>Informer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80760" y="4645152"/>
            <a:ext cx="5349240" cy="347472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334155"/>
                </a:solidFill>
                <a:latin typeface="Calibri"/>
              </a:rPr>
              <a:t>les familles sur la vie des établissements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806440" y="5184648"/>
            <a:ext cx="5852160" cy="84124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806440" y="5184648"/>
            <a:ext cx="73152" cy="841248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080760" y="5276088"/>
            <a:ext cx="5349240" cy="292608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A4543"/>
                </a:solidFill>
                <a:latin typeface="Calibri"/>
              </a:rPr>
              <a:t>Accompagner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080760" y="5586984"/>
            <a:ext cx="5349240" cy="347472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334155"/>
                </a:solidFill>
                <a:latin typeface="Calibri"/>
              </a:rPr>
              <a:t>au quotidien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B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4008"/>
            <a:ext cx="1051560" cy="41148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8412480" cy="23774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4748B"/>
                </a:solidFill>
                <a:latin typeface="Calibri"/>
              </a:rPr>
              <a:t>AIBCN   ·   Assemblée générale   ·   23 septembre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6510528"/>
            <a:ext cx="1783080" cy="23774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4748B"/>
                </a:solidFill>
                <a:latin typeface="Calibri"/>
              </a:rPr>
              <a:t>4   /   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92608"/>
            <a:ext cx="10972800" cy="256032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16521"/>
                </a:solidFill>
                <a:latin typeface="Calibri"/>
              </a:rPr>
              <a:t>REPÈRES PUBLIÉS SUR AIBCN.FR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530352"/>
            <a:ext cx="11155680" cy="566928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0C1A12"/>
                </a:solidFill>
                <a:latin typeface="Calibri"/>
              </a:rPr>
              <a:t>Quatre chiffres pour se situer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554480"/>
            <a:ext cx="2724912" cy="4434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02920" y="1554480"/>
            <a:ext cx="2724912" cy="91440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04088" y="1965960"/>
            <a:ext cx="2322576" cy="86868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>
                <a:solidFill>
                  <a:srgbClr val="2F7F7C"/>
                </a:solidFill>
                <a:latin typeface="Calibri"/>
              </a:rPr>
              <a:t>1986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088" y="2926080"/>
            <a:ext cx="2322576" cy="7772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C1A12"/>
                </a:solidFill>
                <a:latin typeface="Calibri"/>
              </a:rPr>
              <a:t>Sur le quartier Nord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088" y="3840480"/>
            <a:ext cx="2322576" cy="155448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334155"/>
                </a:solidFill>
                <a:latin typeface="Calibri"/>
              </a:rPr>
              <a:t>Quarante ans de présence dans les conseils et auprès des familles.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383280" y="1554480"/>
            <a:ext cx="2724912" cy="4434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383280" y="1554480"/>
            <a:ext cx="2724912" cy="91440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584448" y="1965960"/>
            <a:ext cx="2322576" cy="86868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>
                <a:solidFill>
                  <a:srgbClr val="F16521"/>
                </a:solidFill>
                <a:latin typeface="Calibri"/>
              </a:rPr>
              <a:t>140+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84448" y="2926080"/>
            <a:ext cx="2322576" cy="7772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C1A12"/>
                </a:solidFill>
                <a:latin typeface="Calibri"/>
              </a:rPr>
              <a:t>Parents adhérents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84448" y="3840480"/>
            <a:ext cx="2322576" cy="155448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334155"/>
                </a:solidFill>
                <a:latin typeface="Calibri"/>
              </a:rPr>
              <a:t>Un collectif pour s'entraider et agir, au-delà des seuls élus.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63640" y="1554480"/>
            <a:ext cx="2724912" cy="4434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63640" y="1554480"/>
            <a:ext cx="2724912" cy="91440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64807" y="1965960"/>
            <a:ext cx="2322576" cy="86868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>
                <a:solidFill>
                  <a:srgbClr val="2F7F7C"/>
                </a:solidFill>
                <a:latin typeface="Calibri"/>
              </a:rPr>
              <a:t>80 %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64807" y="2926080"/>
            <a:ext cx="2322576" cy="7772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C1A12"/>
                </a:solidFill>
                <a:latin typeface="Calibri"/>
              </a:rPr>
              <a:t>Du budget aux écoles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64807" y="3840480"/>
            <a:ext cx="2322576" cy="155448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334155"/>
                </a:solidFill>
                <a:latin typeface="Calibri"/>
              </a:rPr>
              <a:t>La part affectée directement aux projets pour les enfants.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144000" y="1554480"/>
            <a:ext cx="2724912" cy="4434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144000" y="1554480"/>
            <a:ext cx="2724912" cy="91440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345168" y="1965960"/>
            <a:ext cx="2322576" cy="86868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>
                <a:solidFill>
                  <a:srgbClr val="F16521"/>
                </a:solidFill>
                <a:latin typeface="Calibri"/>
              </a:rPr>
              <a:t>66 %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45168" y="2926080"/>
            <a:ext cx="2322576" cy="7772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C1A12"/>
                </a:solidFill>
                <a:latin typeface="Calibri"/>
              </a:rPr>
              <a:t>Des suffrages en 2025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345168" y="3840480"/>
            <a:ext cx="2322576" cy="155448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334155"/>
                </a:solidFill>
                <a:latin typeface="Calibri"/>
              </a:rPr>
              <a:t>Moyenne par établissement. 65 % l'année précédente.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B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4008"/>
            <a:ext cx="1051560" cy="41148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8412480" cy="23774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4748B"/>
                </a:solidFill>
                <a:latin typeface="Calibri"/>
              </a:rPr>
              <a:t>AIBCN   ·   Assemblée générale   ·   23 septembre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6510528"/>
            <a:ext cx="1783080" cy="23774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4748B"/>
                </a:solidFill>
                <a:latin typeface="Calibri"/>
              </a:rPr>
              <a:t>5   /   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92608"/>
            <a:ext cx="10972800" cy="256032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16521"/>
                </a:solidFill>
                <a:latin typeface="Calibri"/>
              </a:rPr>
              <a:t>ÉLECTIONS DES PARENTS D'ÉLÈVES  ·  AUTOMNE 2025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530352"/>
            <a:ext cx="11155680" cy="566928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0C1A12"/>
                </a:solidFill>
                <a:latin typeface="Calibri"/>
              </a:rPr>
              <a:t>Majoritaire sur le quartier Nord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207008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334155"/>
                </a:solidFill>
                <a:latin typeface="Calibri"/>
              </a:rPr>
              <a:t>36 sièges sur 53. La confiance se maintient, avec un siège de plus qu'en 2024.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1828800"/>
            <a:ext cx="2724912" cy="2880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02920" y="1828800"/>
            <a:ext cx="82296" cy="2880360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58952" y="2057400"/>
            <a:ext cx="2286000" cy="8229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>
                <a:solidFill>
                  <a:srgbClr val="2F7F7C"/>
                </a:solidFill>
                <a:latin typeface="Calibri"/>
              </a:rPr>
              <a:t>36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952" y="2971800"/>
            <a:ext cx="2286000" cy="41148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C1A12"/>
                </a:solidFill>
                <a:latin typeface="Calibri"/>
              </a:rPr>
              <a:t>sièges AIBCN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8952" y="3520440"/>
            <a:ext cx="2286000" cy="7772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334155"/>
                </a:solidFill>
                <a:latin typeface="Calibri"/>
              </a:rPr>
              <a:t>sur 53   ·   17 pour la FCPE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83280" y="1828800"/>
            <a:ext cx="2724912" cy="2880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383280" y="1828800"/>
            <a:ext cx="82296" cy="2880360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639312" y="2057400"/>
            <a:ext cx="2286000" cy="8229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>
                <a:solidFill>
                  <a:srgbClr val="F16521"/>
                </a:solidFill>
                <a:latin typeface="Calibri"/>
              </a:rPr>
              <a:t>66 %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39312" y="2971800"/>
            <a:ext cx="2286000" cy="41148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C1A12"/>
                </a:solidFill>
                <a:latin typeface="Calibri"/>
              </a:rPr>
              <a:t>des suffrages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39312" y="3520440"/>
            <a:ext cx="2286000" cy="7772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334155"/>
                </a:solidFill>
                <a:latin typeface="Calibri"/>
              </a:rPr>
              <a:t>moyenne des 5 établissements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63640" y="1828800"/>
            <a:ext cx="2724912" cy="2880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63640" y="1828800"/>
            <a:ext cx="82296" cy="2880360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19672" y="2057400"/>
            <a:ext cx="2286000" cy="8229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>
                <a:solidFill>
                  <a:srgbClr val="2F7F7C"/>
                </a:solidFill>
                <a:latin typeface="Calibri"/>
              </a:rPr>
              <a:t>63 %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19672" y="2971800"/>
            <a:ext cx="2286000" cy="41148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C1A12"/>
                </a:solidFill>
                <a:latin typeface="Calibri"/>
              </a:rPr>
              <a:t>des voix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19672" y="3520440"/>
            <a:ext cx="2286000" cy="7772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334155"/>
                </a:solidFill>
                <a:latin typeface="Calibri"/>
              </a:rPr>
              <a:t>822 suffrages sur 1 297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144000" y="1828800"/>
            <a:ext cx="2724912" cy="2880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144000" y="1828800"/>
            <a:ext cx="82296" cy="2880360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400032" y="2057400"/>
            <a:ext cx="2286000" cy="8229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>
                <a:solidFill>
                  <a:srgbClr val="F16521"/>
                </a:solidFill>
                <a:latin typeface="Calibri"/>
              </a:rPr>
              <a:t>46 %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400032" y="2971800"/>
            <a:ext cx="2286000" cy="41148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C1A12"/>
                </a:solidFill>
                <a:latin typeface="Calibri"/>
              </a:rPr>
              <a:t>de participation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400032" y="3520440"/>
            <a:ext cx="2286000" cy="7772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334155"/>
                </a:solidFill>
                <a:latin typeface="Calibri"/>
              </a:rPr>
              <a:t>1 352 votants sur 2 914 inscrits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2920" y="498348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334155"/>
                </a:solidFill>
                <a:latin typeface="Calibri"/>
              </a:rPr>
              <a:t>En 2024 : 35 sièges AIBCN et 65 % des suffrages en moyenne. La progression d'un point et d'un siège vient de Jules Ferry maternelle.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B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4008"/>
            <a:ext cx="1051560" cy="41148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8412480" cy="23774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4748B"/>
                </a:solidFill>
                <a:latin typeface="Calibri"/>
              </a:rPr>
              <a:t>AIBCN   ·   Assemblée générale   ·   23 septembre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6510528"/>
            <a:ext cx="1783080" cy="23774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4748B"/>
                </a:solidFill>
                <a:latin typeface="Calibri"/>
              </a:rPr>
              <a:t>6   /   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92608"/>
            <a:ext cx="10972800" cy="256032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16521"/>
                </a:solidFill>
                <a:latin typeface="Calibri"/>
              </a:rPr>
              <a:t>SIÈGES OBTENUS  ·  AUTOMNE 2025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530352"/>
            <a:ext cx="11155680" cy="566928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0C1A12"/>
                </a:solidFill>
                <a:latin typeface="Calibri"/>
              </a:rPr>
              <a:t>Établissement par établissement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66760" y="1298448"/>
            <a:ext cx="1005840" cy="256032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2F7F7C"/>
                </a:solidFill>
                <a:latin typeface="Calibri"/>
              </a:rPr>
              <a:t>AIBCN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92440" y="1353312"/>
            <a:ext cx="201168" cy="146304"/>
          </a:xfrm>
          <a:prstGeom prst="roundRect">
            <a:avLst>
              <a:gd name="adj" fmla="val 40000"/>
            </a:avLst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646920" y="1298448"/>
            <a:ext cx="1005840" cy="256032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64748B"/>
                </a:solidFill>
                <a:latin typeface="Calibri"/>
              </a:rPr>
              <a:t>FCPE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372600" y="1353312"/>
            <a:ext cx="201168" cy="146304"/>
          </a:xfrm>
          <a:prstGeom prst="roundRect">
            <a:avLst>
              <a:gd name="adj" fmla="val 40000"/>
            </a:avLst>
          </a:prstGeom>
          <a:solidFill>
            <a:srgbClr val="B7C3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2920" y="1783080"/>
            <a:ext cx="2606040" cy="32918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C1A12"/>
                </a:solidFill>
                <a:latin typeface="Calibri"/>
              </a:rPr>
              <a:t>Saint-Exupéry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103120"/>
            <a:ext cx="2606040" cy="27432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64748B"/>
                </a:solidFill>
                <a:latin typeface="Calibri"/>
              </a:rPr>
              <a:t>100 % des suffrages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246120" y="1901952"/>
            <a:ext cx="5989320" cy="347472"/>
          </a:xfrm>
          <a:prstGeom prst="roundRect">
            <a:avLst>
              <a:gd name="adj" fmla="val 50000"/>
            </a:avLst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3246120" y="1901952"/>
            <a:ext cx="5989320" cy="347472"/>
          </a:xfrm>
          <a:prstGeom prst="roundRect">
            <a:avLst>
              <a:gd name="adj" fmla="val 50000"/>
            </a:avLst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372600" y="1883664"/>
            <a:ext cx="2194560" cy="384048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C1A12"/>
                </a:solidFill>
                <a:latin typeface="Calibri"/>
              </a:rPr>
              <a:t>14  /  14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2679191"/>
            <a:ext cx="2606040" cy="32918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C1A12"/>
                </a:solidFill>
                <a:latin typeface="Calibri"/>
              </a:rPr>
              <a:t>Gramme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2999232"/>
            <a:ext cx="2606040" cy="27432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64748B"/>
                </a:solidFill>
                <a:latin typeface="Calibri"/>
              </a:rPr>
              <a:t>47,6 % des suffrages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46120" y="2798064"/>
            <a:ext cx="5989320" cy="347472"/>
          </a:xfrm>
          <a:prstGeom prst="roundRect">
            <a:avLst>
              <a:gd name="adj" fmla="val 50000"/>
            </a:avLst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3246120" y="2798064"/>
            <a:ext cx="2994660" cy="347472"/>
          </a:xfrm>
          <a:prstGeom prst="roundRect">
            <a:avLst>
              <a:gd name="adj" fmla="val 50000"/>
            </a:avLst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372600" y="2779776"/>
            <a:ext cx="2194560" cy="384048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C1A12"/>
                </a:solidFill>
                <a:latin typeface="Calibri"/>
              </a:rPr>
              <a:t>6  /  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3575303"/>
            <a:ext cx="2606040" cy="32918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C1A12"/>
                </a:solidFill>
                <a:latin typeface="Calibri"/>
              </a:rPr>
              <a:t>JF maternelle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3895344"/>
            <a:ext cx="2606040" cy="27432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64748B"/>
                </a:solidFill>
                <a:latin typeface="Calibri"/>
              </a:rPr>
              <a:t>64,4 % des suffrages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246120" y="3694176"/>
            <a:ext cx="5989320" cy="347472"/>
          </a:xfrm>
          <a:prstGeom prst="roundRect">
            <a:avLst>
              <a:gd name="adj" fmla="val 50000"/>
            </a:avLst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3246120" y="3694176"/>
            <a:ext cx="3743325" cy="347472"/>
          </a:xfrm>
          <a:prstGeom prst="roundRect">
            <a:avLst>
              <a:gd name="adj" fmla="val 50000"/>
            </a:avLst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372600" y="3675887"/>
            <a:ext cx="2194560" cy="384048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C1A12"/>
                </a:solidFill>
                <a:latin typeface="Calibri"/>
              </a:rPr>
              <a:t>5  /  8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" y="4471416"/>
            <a:ext cx="2606040" cy="32918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C1A12"/>
                </a:solidFill>
                <a:latin typeface="Calibri"/>
              </a:rPr>
              <a:t>JF élémentaire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" y="4791456"/>
            <a:ext cx="2606040" cy="27432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64748B"/>
                </a:solidFill>
                <a:latin typeface="Calibri"/>
              </a:rPr>
              <a:t>56,6 % des suffrages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246120" y="4590288"/>
            <a:ext cx="5989320" cy="347472"/>
          </a:xfrm>
          <a:prstGeom prst="roundRect">
            <a:avLst>
              <a:gd name="adj" fmla="val 50000"/>
            </a:avLst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3246120" y="4590288"/>
            <a:ext cx="3493770" cy="347472"/>
          </a:xfrm>
          <a:prstGeom prst="roundRect">
            <a:avLst>
              <a:gd name="adj" fmla="val 50000"/>
            </a:avLst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372600" y="4572000"/>
            <a:ext cx="2194560" cy="384048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C1A12"/>
                </a:solidFill>
                <a:latin typeface="Calibri"/>
              </a:rPr>
              <a:t>7  /  12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2920" y="5367528"/>
            <a:ext cx="2606040" cy="32918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C1A12"/>
                </a:solidFill>
                <a:latin typeface="Calibri"/>
              </a:rPr>
              <a:t>Mermoz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2920" y="5687568"/>
            <a:ext cx="2606040" cy="27432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64748B"/>
                </a:solidFill>
                <a:latin typeface="Calibri"/>
              </a:rPr>
              <a:t>61,5 % des suffrages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3246120" y="5486400"/>
            <a:ext cx="5989320" cy="347472"/>
          </a:xfrm>
          <a:prstGeom prst="roundRect">
            <a:avLst>
              <a:gd name="adj" fmla="val 50000"/>
            </a:avLst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3246120" y="5486400"/>
            <a:ext cx="3422468" cy="347472"/>
          </a:xfrm>
          <a:prstGeom prst="roundRect">
            <a:avLst>
              <a:gd name="adj" fmla="val 50000"/>
            </a:avLst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372600" y="5468112"/>
            <a:ext cx="2194560" cy="384048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C1A12"/>
                </a:solidFill>
                <a:latin typeface="Calibri"/>
              </a:rPr>
              <a:t>4  / 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B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4008"/>
            <a:ext cx="1051560" cy="41148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8412480" cy="23774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4748B"/>
                </a:solidFill>
                <a:latin typeface="Calibri"/>
              </a:rPr>
              <a:t>AIBCN   ·   Assemblée générale   ·   23 septembre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6510528"/>
            <a:ext cx="1783080" cy="23774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4748B"/>
                </a:solidFill>
                <a:latin typeface="Calibri"/>
              </a:rPr>
              <a:t>7   /   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92608"/>
            <a:ext cx="10972800" cy="256032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16521"/>
                </a:solidFill>
                <a:latin typeface="Calibri"/>
              </a:rPr>
              <a:t>LE DÉTAIL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530352"/>
            <a:ext cx="11155680" cy="566928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0C1A12"/>
                </a:solidFill>
                <a:latin typeface="Calibri"/>
              </a:rPr>
              <a:t>Participation, voix, sièges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57200" y="1371600"/>
          <a:ext cx="11247120" cy="3621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/>
                <a:gridCol w="1554480"/>
                <a:gridCol w="1325880"/>
                <a:gridCol w="1965960"/>
                <a:gridCol w="1783080"/>
                <a:gridCol w="1737360"/>
              </a:tblGrid>
              <a:tr h="438912"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Établissement</a:t>
                      </a:r>
                    </a:p>
                  </a:txBody>
                  <a:tcPr anchor="ctr" marL="91440" marR="73152" marT="36576" marB="36576">
                    <a:solidFill>
                      <a:srgbClr val="2F7F7C"/>
                    </a:solidFill>
                    <a:lnL w="6350" cap="flat" cmpd="sng" algn="ctr">
                      <a:solidFill>
                        <a:srgbClr val="E4EEEC"/>
                      </a:solidFill>
                      <a:prstDash val="solid"/>
                    </a:lnL>
                    <a:lnR w="6350" cap="flat" cmpd="sng" algn="ctr">
                      <a:solidFill>
                        <a:srgbClr val="E4EEEC"/>
                      </a:solidFill>
                      <a:prstDash val="solid"/>
                    </a:lnR>
                    <a:lnT w="6350" cap="flat" cmpd="sng" algn="ctr">
                      <a:solidFill>
                        <a:srgbClr val="E4EEEC"/>
                      </a:solidFill>
                      <a:prstDash val="solid"/>
                    </a:lnT>
                    <a:lnB w="6350" cap="flat" cmpd="sng" algn="ctr">
                      <a:solidFill>
                        <a:srgbClr val="E4EEEC"/>
                      </a:solidFill>
                      <a:prstDash val="solid"/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Participation</a:t>
                      </a:r>
                    </a:p>
                  </a:txBody>
                  <a:tcPr anchor="ctr" marL="91440" marR="73152" marT="36576" marB="36576">
                    <a:solidFill>
                      <a:srgbClr val="2F7F7C"/>
                    </a:solidFill>
                    <a:lnL w="6350" cap="flat" cmpd="sng" algn="ctr">
                      <a:solidFill>
                        <a:srgbClr val="E4EEEC"/>
                      </a:solidFill>
                      <a:prstDash val="solid"/>
                    </a:lnL>
                    <a:lnR w="6350" cap="flat" cmpd="sng" algn="ctr">
                      <a:solidFill>
                        <a:srgbClr val="E4EEEC"/>
                      </a:solidFill>
                      <a:prstDash val="solid"/>
                    </a:lnR>
                    <a:lnT w="6350" cap="flat" cmpd="sng" algn="ctr">
                      <a:solidFill>
                        <a:srgbClr val="E4EEEC"/>
                      </a:solidFill>
                      <a:prstDash val="solid"/>
                    </a:lnT>
                    <a:lnB w="6350" cap="flat" cmpd="sng" algn="ctr">
                      <a:solidFill>
                        <a:srgbClr val="E4EEEC"/>
                      </a:solidFill>
                      <a:prstDash val="solid"/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En 2024</a:t>
                      </a:r>
                    </a:p>
                  </a:txBody>
                  <a:tcPr anchor="ctr" marL="91440" marR="73152" marT="36576" marB="36576">
                    <a:solidFill>
                      <a:srgbClr val="2F7F7C"/>
                    </a:solidFill>
                    <a:lnL w="6350" cap="flat" cmpd="sng" algn="ctr">
                      <a:solidFill>
                        <a:srgbClr val="E4EEEC"/>
                      </a:solidFill>
                      <a:prstDash val="solid"/>
                    </a:lnL>
                    <a:lnR w="6350" cap="flat" cmpd="sng" algn="ctr">
                      <a:solidFill>
                        <a:srgbClr val="E4EEEC"/>
                      </a:solidFill>
                      <a:prstDash val="solid"/>
                    </a:lnR>
                    <a:lnT w="6350" cap="flat" cmpd="sng" algn="ctr">
                      <a:solidFill>
                        <a:srgbClr val="E4EEEC"/>
                      </a:solidFill>
                      <a:prstDash val="solid"/>
                    </a:lnT>
                    <a:lnB w="6350" cap="flat" cmpd="sng" algn="ctr">
                      <a:solidFill>
                        <a:srgbClr val="E4EEEC"/>
                      </a:solidFill>
                      <a:prstDash val="solid"/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Suffrages AIBCN</a:t>
                      </a:r>
                    </a:p>
                  </a:txBody>
                  <a:tcPr anchor="ctr" marL="91440" marR="73152" marT="36576" marB="36576">
                    <a:solidFill>
                      <a:srgbClr val="2F7F7C"/>
                    </a:solidFill>
                    <a:lnL w="6350" cap="flat" cmpd="sng" algn="ctr">
                      <a:solidFill>
                        <a:srgbClr val="E4EEEC"/>
                      </a:solidFill>
                      <a:prstDash val="solid"/>
                    </a:lnL>
                    <a:lnR w="6350" cap="flat" cmpd="sng" algn="ctr">
                      <a:solidFill>
                        <a:srgbClr val="E4EEEC"/>
                      </a:solidFill>
                      <a:prstDash val="solid"/>
                    </a:lnR>
                    <a:lnT w="6350" cap="flat" cmpd="sng" algn="ctr">
                      <a:solidFill>
                        <a:srgbClr val="E4EEEC"/>
                      </a:solidFill>
                      <a:prstDash val="solid"/>
                    </a:lnT>
                    <a:lnB w="6350" cap="flat" cmpd="sng" algn="ctr">
                      <a:solidFill>
                        <a:srgbClr val="E4EEEC"/>
                      </a:solidFill>
                      <a:prstDash val="solid"/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Sièges AIBCN</a:t>
                      </a:r>
                    </a:p>
                  </a:txBody>
                  <a:tcPr anchor="ctr" marL="91440" marR="73152" marT="36576" marB="36576">
                    <a:solidFill>
                      <a:srgbClr val="2F7F7C"/>
                    </a:solidFill>
                    <a:lnL w="6350" cap="flat" cmpd="sng" algn="ctr">
                      <a:solidFill>
                        <a:srgbClr val="E4EEEC"/>
                      </a:solidFill>
                      <a:prstDash val="solid"/>
                    </a:lnL>
                    <a:lnR w="6350" cap="flat" cmpd="sng" algn="ctr">
                      <a:solidFill>
                        <a:srgbClr val="E4EEEC"/>
                      </a:solidFill>
                      <a:prstDash val="solid"/>
                    </a:lnR>
                    <a:lnT w="6350" cap="flat" cmpd="sng" algn="ctr">
                      <a:solidFill>
                        <a:srgbClr val="E4EEEC"/>
                      </a:solidFill>
                      <a:prstDash val="solid"/>
                    </a:lnT>
                    <a:lnB w="6350" cap="flat" cmpd="sng" algn="ctr">
                      <a:solidFill>
                        <a:srgbClr val="E4EEEC"/>
                      </a:solidFill>
                      <a:prstDash val="solid"/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Sièges FCPE</a:t>
                      </a:r>
                    </a:p>
                  </a:txBody>
                  <a:tcPr anchor="ctr" marL="91440" marR="73152" marT="36576" marB="36576">
                    <a:solidFill>
                      <a:srgbClr val="2F7F7C"/>
                    </a:solidFill>
                    <a:lnL w="6350" cap="flat" cmpd="sng" algn="ctr">
                      <a:solidFill>
                        <a:srgbClr val="E4EEEC"/>
                      </a:solidFill>
                      <a:prstDash val="solid"/>
                    </a:lnL>
                    <a:lnR w="6350" cap="flat" cmpd="sng" algn="ctr">
                      <a:solidFill>
                        <a:srgbClr val="E4EEEC"/>
                      </a:solidFill>
                      <a:prstDash val="solid"/>
                    </a:lnR>
                    <a:lnT w="6350" cap="flat" cmpd="sng" algn="ctr">
                      <a:solidFill>
                        <a:srgbClr val="E4EEEC"/>
                      </a:solidFill>
                      <a:prstDash val="solid"/>
                    </a:lnT>
                    <a:lnB w="6350" cap="flat" cmpd="sng" algn="ctr">
                      <a:solidFill>
                        <a:srgbClr val="E4EEEC"/>
                      </a:solidFill>
                      <a:prstDash val="solid"/>
                    </a:lnB>
                  </a:tcPr>
                </a:tc>
              </a:tr>
              <a:tr h="530352">
                <a:tc>
                  <a:txBody>
                    <a:bodyPr wrap="square"/>
                    <a:lstStyle/>
                    <a:p>
                      <a:pPr algn="l"/>
                      <a:r>
                        <a:rPr sz="1400" b="1">
                          <a:solidFill>
                            <a:srgbClr val="0C1A12"/>
                          </a:solidFill>
                          <a:latin typeface="Calibri"/>
                        </a:rPr>
                        <a:t>Saint-Exupéry</a:t>
                      </a:r>
                    </a:p>
                  </a:txBody>
                  <a:tcPr anchor="ctr" marL="91440" marR="73152" marT="36576" marB="36576">
                    <a:solidFill>
                      <a:srgbClr val="FFFFFF"/>
                    </a:solidFill>
                    <a:lnL w="6350" cap="flat" cmpd="sng" algn="ctr">
                      <a:solidFill>
                        <a:srgbClr val="E4EEEC"/>
                      </a:solidFill>
                      <a:prstDash val="solid"/>
                    </a:lnL>
                    <a:lnR w="6350" cap="flat" cmpd="sng" algn="ctr">
                      <a:solidFill>
                        <a:srgbClr val="E4EEEC"/>
                      </a:solidFill>
                      <a:prstDash val="solid"/>
                    </a:lnR>
                    <a:lnT w="6350" cap="flat" cmpd="sng" algn="ctr">
                      <a:solidFill>
                        <a:srgbClr val="E4EEEC"/>
                      </a:solidFill>
                      <a:prstDash val="solid"/>
                    </a:lnT>
                    <a:lnB w="6350" cap="flat" cmpd="sng" algn="ctr">
                      <a:solidFill>
                        <a:srgbClr val="E4EEEC"/>
                      </a:solidFill>
                      <a:prstDash val="solid"/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>
                          <a:solidFill>
                            <a:srgbClr val="0C1A12"/>
                          </a:solidFill>
                          <a:latin typeface="Calibri"/>
                        </a:rPr>
                        <a:t>41,6 %</a:t>
                      </a:r>
                    </a:p>
                  </a:txBody>
                  <a:tcPr anchor="ctr" marL="91440" marR="73152" marT="36576" marB="36576">
                    <a:solidFill>
                      <a:srgbClr val="FFFFFF"/>
                    </a:solidFill>
                    <a:lnL w="6350" cap="flat" cmpd="sng" algn="ctr">
                      <a:solidFill>
                        <a:srgbClr val="E4EEEC"/>
                      </a:solidFill>
                      <a:prstDash val="solid"/>
                    </a:lnL>
                    <a:lnR w="6350" cap="flat" cmpd="sng" algn="ctr">
                      <a:solidFill>
                        <a:srgbClr val="E4EEEC"/>
                      </a:solidFill>
                      <a:prstDash val="solid"/>
                    </a:lnR>
                    <a:lnT w="6350" cap="flat" cmpd="sng" algn="ctr">
                      <a:solidFill>
                        <a:srgbClr val="E4EEEC"/>
                      </a:solidFill>
                      <a:prstDash val="solid"/>
                    </a:lnT>
                    <a:lnB w="6350" cap="flat" cmpd="sng" algn="ctr">
                      <a:solidFill>
                        <a:srgbClr val="E4EEEC"/>
                      </a:solidFill>
                      <a:prstDash val="solid"/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>
                          <a:solidFill>
                            <a:srgbClr val="0C1A12"/>
                          </a:solidFill>
                          <a:latin typeface="Calibri"/>
                        </a:rPr>
                        <a:t>40,9 %</a:t>
                      </a:r>
                    </a:p>
                  </a:txBody>
                  <a:tcPr anchor="ctr" marL="91440" marR="73152" marT="36576" marB="36576">
                    <a:solidFill>
                      <a:srgbClr val="FFFFFF"/>
                    </a:solidFill>
                    <a:lnL w="6350" cap="flat" cmpd="sng" algn="ctr">
                      <a:solidFill>
                        <a:srgbClr val="E4EEEC"/>
                      </a:solidFill>
                      <a:prstDash val="solid"/>
                    </a:lnL>
                    <a:lnR w="6350" cap="flat" cmpd="sng" algn="ctr">
                      <a:solidFill>
                        <a:srgbClr val="E4EEEC"/>
                      </a:solidFill>
                      <a:prstDash val="solid"/>
                    </a:lnR>
                    <a:lnT w="6350" cap="flat" cmpd="sng" algn="ctr">
                      <a:solidFill>
                        <a:srgbClr val="E4EEEC"/>
                      </a:solidFill>
                      <a:prstDash val="solid"/>
                    </a:lnT>
                    <a:lnB w="6350" cap="flat" cmpd="sng" algn="ctr">
                      <a:solidFill>
                        <a:srgbClr val="E4EEEC"/>
                      </a:solidFill>
                      <a:prstDash val="solid"/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>
                          <a:solidFill>
                            <a:srgbClr val="1A4543"/>
                          </a:solidFill>
                          <a:latin typeface="Calibri"/>
                        </a:rPr>
                        <a:t>100 %</a:t>
                      </a:r>
                    </a:p>
                  </a:txBody>
                  <a:tcPr anchor="ctr" marL="91440" marR="73152" marT="36576" marB="36576">
                    <a:solidFill>
                      <a:srgbClr val="FFFFFF"/>
                    </a:solidFill>
                    <a:lnL w="6350" cap="flat" cmpd="sng" algn="ctr">
                      <a:solidFill>
                        <a:srgbClr val="E4EEEC"/>
                      </a:solidFill>
                      <a:prstDash val="solid"/>
                    </a:lnL>
                    <a:lnR w="6350" cap="flat" cmpd="sng" algn="ctr">
                      <a:solidFill>
                        <a:srgbClr val="E4EEEC"/>
                      </a:solidFill>
                      <a:prstDash val="solid"/>
                    </a:lnR>
                    <a:lnT w="6350" cap="flat" cmpd="sng" algn="ctr">
                      <a:solidFill>
                        <a:srgbClr val="E4EEEC"/>
                      </a:solidFill>
                      <a:prstDash val="solid"/>
                    </a:lnT>
                    <a:lnB w="6350" cap="flat" cmpd="sng" algn="ctr">
                      <a:solidFill>
                        <a:srgbClr val="E4EEEC"/>
                      </a:solidFill>
                      <a:prstDash val="solid"/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>
                          <a:solidFill>
                            <a:srgbClr val="1A4543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anchor="ctr" marL="91440" marR="73152" marT="36576" marB="36576">
                    <a:solidFill>
                      <a:srgbClr val="FFFFFF"/>
                    </a:solidFill>
                    <a:lnL w="6350" cap="flat" cmpd="sng" algn="ctr">
                      <a:solidFill>
                        <a:srgbClr val="E4EEEC"/>
                      </a:solidFill>
                      <a:prstDash val="solid"/>
                    </a:lnL>
                    <a:lnR w="6350" cap="flat" cmpd="sng" algn="ctr">
                      <a:solidFill>
                        <a:srgbClr val="E4EEEC"/>
                      </a:solidFill>
                      <a:prstDash val="solid"/>
                    </a:lnR>
                    <a:lnT w="6350" cap="flat" cmpd="sng" algn="ctr">
                      <a:solidFill>
                        <a:srgbClr val="E4EEEC"/>
                      </a:solidFill>
                      <a:prstDash val="solid"/>
                    </a:lnT>
                    <a:lnB w="6350" cap="flat" cmpd="sng" algn="ctr">
                      <a:solidFill>
                        <a:srgbClr val="E4EEEC"/>
                      </a:solidFill>
                      <a:prstDash val="solid"/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>
                          <a:solidFill>
                            <a:srgbClr val="0C1A12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anchor="ctr" marL="91440" marR="73152" marT="36576" marB="36576">
                    <a:solidFill>
                      <a:srgbClr val="FFFFFF"/>
                    </a:solidFill>
                    <a:lnL w="6350" cap="flat" cmpd="sng" algn="ctr">
                      <a:solidFill>
                        <a:srgbClr val="E4EEEC"/>
                      </a:solidFill>
                      <a:prstDash val="solid"/>
                    </a:lnL>
                    <a:lnR w="6350" cap="flat" cmpd="sng" algn="ctr">
                      <a:solidFill>
                        <a:srgbClr val="E4EEEC"/>
                      </a:solidFill>
                      <a:prstDash val="solid"/>
                    </a:lnR>
                    <a:lnT w="6350" cap="flat" cmpd="sng" algn="ctr">
                      <a:solidFill>
                        <a:srgbClr val="E4EEEC"/>
                      </a:solidFill>
                      <a:prstDash val="solid"/>
                    </a:lnT>
                    <a:lnB w="6350" cap="flat" cmpd="sng" algn="ctr">
                      <a:solidFill>
                        <a:srgbClr val="E4EEEC"/>
                      </a:solidFill>
                      <a:prstDash val="solid"/>
                    </a:lnB>
                  </a:tcPr>
                </a:tc>
              </a:tr>
              <a:tr h="530352">
                <a:tc>
                  <a:txBody>
                    <a:bodyPr wrap="square"/>
                    <a:lstStyle/>
                    <a:p>
                      <a:pPr algn="l"/>
                      <a:r>
                        <a:rPr sz="1400" b="1">
                          <a:solidFill>
                            <a:srgbClr val="0C1A12"/>
                          </a:solidFill>
                          <a:latin typeface="Calibri"/>
                        </a:rPr>
                        <a:t>Gramme</a:t>
                      </a:r>
                    </a:p>
                  </a:txBody>
                  <a:tcPr anchor="ctr" marL="91440" marR="73152" marT="36576" marB="36576">
                    <a:solidFill>
                      <a:srgbClr val="F8FCFB"/>
                    </a:solidFill>
                    <a:lnL w="6350" cap="flat" cmpd="sng" algn="ctr">
                      <a:solidFill>
                        <a:srgbClr val="E4EEEC"/>
                      </a:solidFill>
                      <a:prstDash val="solid"/>
                    </a:lnL>
                    <a:lnR w="6350" cap="flat" cmpd="sng" algn="ctr">
                      <a:solidFill>
                        <a:srgbClr val="E4EEEC"/>
                      </a:solidFill>
                      <a:prstDash val="solid"/>
                    </a:lnR>
                    <a:lnT w="6350" cap="flat" cmpd="sng" algn="ctr">
                      <a:solidFill>
                        <a:srgbClr val="E4EEEC"/>
                      </a:solidFill>
                      <a:prstDash val="solid"/>
                    </a:lnT>
                    <a:lnB w="6350" cap="flat" cmpd="sng" algn="ctr">
                      <a:solidFill>
                        <a:srgbClr val="E4EEEC"/>
                      </a:solidFill>
                      <a:prstDash val="solid"/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>
                          <a:solidFill>
                            <a:srgbClr val="0C1A12"/>
                          </a:solidFill>
                          <a:latin typeface="Calibri"/>
                        </a:rPr>
                        <a:t>67,0 %</a:t>
                      </a:r>
                    </a:p>
                  </a:txBody>
                  <a:tcPr anchor="ctr" marL="91440" marR="73152" marT="36576" marB="36576">
                    <a:solidFill>
                      <a:srgbClr val="F8FCFB"/>
                    </a:solidFill>
                    <a:lnL w="6350" cap="flat" cmpd="sng" algn="ctr">
                      <a:solidFill>
                        <a:srgbClr val="E4EEEC"/>
                      </a:solidFill>
                      <a:prstDash val="solid"/>
                    </a:lnL>
                    <a:lnR w="6350" cap="flat" cmpd="sng" algn="ctr">
                      <a:solidFill>
                        <a:srgbClr val="E4EEEC"/>
                      </a:solidFill>
                      <a:prstDash val="solid"/>
                    </a:lnR>
                    <a:lnT w="6350" cap="flat" cmpd="sng" algn="ctr">
                      <a:solidFill>
                        <a:srgbClr val="E4EEEC"/>
                      </a:solidFill>
                      <a:prstDash val="solid"/>
                    </a:lnT>
                    <a:lnB w="6350" cap="flat" cmpd="sng" algn="ctr">
                      <a:solidFill>
                        <a:srgbClr val="E4EEEC"/>
                      </a:solidFill>
                      <a:prstDash val="solid"/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>
                          <a:solidFill>
                            <a:srgbClr val="0C1A12"/>
                          </a:solidFill>
                          <a:latin typeface="Calibri"/>
                        </a:rPr>
                        <a:t>67 %</a:t>
                      </a:r>
                    </a:p>
                  </a:txBody>
                  <a:tcPr anchor="ctr" marL="91440" marR="73152" marT="36576" marB="36576">
                    <a:solidFill>
                      <a:srgbClr val="F8FCFB"/>
                    </a:solidFill>
                    <a:lnL w="6350" cap="flat" cmpd="sng" algn="ctr">
                      <a:solidFill>
                        <a:srgbClr val="E4EEEC"/>
                      </a:solidFill>
                      <a:prstDash val="solid"/>
                    </a:lnL>
                    <a:lnR w="6350" cap="flat" cmpd="sng" algn="ctr">
                      <a:solidFill>
                        <a:srgbClr val="E4EEEC"/>
                      </a:solidFill>
                      <a:prstDash val="solid"/>
                    </a:lnR>
                    <a:lnT w="6350" cap="flat" cmpd="sng" algn="ctr">
                      <a:solidFill>
                        <a:srgbClr val="E4EEEC"/>
                      </a:solidFill>
                      <a:prstDash val="solid"/>
                    </a:lnT>
                    <a:lnB w="6350" cap="flat" cmpd="sng" algn="ctr">
                      <a:solidFill>
                        <a:srgbClr val="E4EEEC"/>
                      </a:solidFill>
                      <a:prstDash val="solid"/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>
                          <a:solidFill>
                            <a:srgbClr val="C2410C"/>
                          </a:solidFill>
                          <a:latin typeface="Calibri"/>
                        </a:rPr>
                        <a:t>47,6 %</a:t>
                      </a:r>
                    </a:p>
                  </a:txBody>
                  <a:tcPr anchor="ctr" marL="91440" marR="73152" marT="36576" marB="36576">
                    <a:solidFill>
                      <a:srgbClr val="F8FCFB"/>
                    </a:solidFill>
                    <a:lnL w="6350" cap="flat" cmpd="sng" algn="ctr">
                      <a:solidFill>
                        <a:srgbClr val="E4EEEC"/>
                      </a:solidFill>
                      <a:prstDash val="solid"/>
                    </a:lnL>
                    <a:lnR w="6350" cap="flat" cmpd="sng" algn="ctr">
                      <a:solidFill>
                        <a:srgbClr val="E4EEEC"/>
                      </a:solidFill>
                      <a:prstDash val="solid"/>
                    </a:lnR>
                    <a:lnT w="6350" cap="flat" cmpd="sng" algn="ctr">
                      <a:solidFill>
                        <a:srgbClr val="E4EEEC"/>
                      </a:solidFill>
                      <a:prstDash val="solid"/>
                    </a:lnT>
                    <a:lnB w="6350" cap="flat" cmpd="sng" algn="ctr">
                      <a:solidFill>
                        <a:srgbClr val="E4EEEC"/>
                      </a:solidFill>
                      <a:prstDash val="solid"/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>
                          <a:solidFill>
                            <a:srgbClr val="1A4543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anchor="ctr" marL="91440" marR="73152" marT="36576" marB="36576">
                    <a:solidFill>
                      <a:srgbClr val="F8FCFB"/>
                    </a:solidFill>
                    <a:lnL w="6350" cap="flat" cmpd="sng" algn="ctr">
                      <a:solidFill>
                        <a:srgbClr val="E4EEEC"/>
                      </a:solidFill>
                      <a:prstDash val="solid"/>
                    </a:lnL>
                    <a:lnR w="6350" cap="flat" cmpd="sng" algn="ctr">
                      <a:solidFill>
                        <a:srgbClr val="E4EEEC"/>
                      </a:solidFill>
                      <a:prstDash val="solid"/>
                    </a:lnR>
                    <a:lnT w="6350" cap="flat" cmpd="sng" algn="ctr">
                      <a:solidFill>
                        <a:srgbClr val="E4EEEC"/>
                      </a:solidFill>
                      <a:prstDash val="solid"/>
                    </a:lnT>
                    <a:lnB w="6350" cap="flat" cmpd="sng" algn="ctr">
                      <a:solidFill>
                        <a:srgbClr val="E4EEEC"/>
                      </a:solidFill>
                      <a:prstDash val="solid"/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>
                          <a:solidFill>
                            <a:srgbClr val="0C1A12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anchor="ctr" marL="91440" marR="73152" marT="36576" marB="36576">
                    <a:solidFill>
                      <a:srgbClr val="F8FCFB"/>
                    </a:solidFill>
                    <a:lnL w="6350" cap="flat" cmpd="sng" algn="ctr">
                      <a:solidFill>
                        <a:srgbClr val="E4EEEC"/>
                      </a:solidFill>
                      <a:prstDash val="solid"/>
                    </a:lnL>
                    <a:lnR w="6350" cap="flat" cmpd="sng" algn="ctr">
                      <a:solidFill>
                        <a:srgbClr val="E4EEEC"/>
                      </a:solidFill>
                      <a:prstDash val="solid"/>
                    </a:lnR>
                    <a:lnT w="6350" cap="flat" cmpd="sng" algn="ctr">
                      <a:solidFill>
                        <a:srgbClr val="E4EEEC"/>
                      </a:solidFill>
                      <a:prstDash val="solid"/>
                    </a:lnT>
                    <a:lnB w="6350" cap="flat" cmpd="sng" algn="ctr">
                      <a:solidFill>
                        <a:srgbClr val="E4EEEC"/>
                      </a:solidFill>
                      <a:prstDash val="solid"/>
                    </a:lnB>
                  </a:tcPr>
                </a:tc>
              </a:tr>
              <a:tr h="530352">
                <a:tc>
                  <a:txBody>
                    <a:bodyPr wrap="square"/>
                    <a:lstStyle/>
                    <a:p>
                      <a:pPr algn="l"/>
                      <a:r>
                        <a:rPr sz="1400" b="1">
                          <a:solidFill>
                            <a:srgbClr val="0C1A12"/>
                          </a:solidFill>
                          <a:latin typeface="Calibri"/>
                        </a:rPr>
                        <a:t>Jules Ferry maternelle</a:t>
                      </a:r>
                    </a:p>
                  </a:txBody>
                  <a:tcPr anchor="ctr" marL="91440" marR="73152" marT="36576" marB="36576">
                    <a:solidFill>
                      <a:srgbClr val="FFFFFF"/>
                    </a:solidFill>
                    <a:lnL w="6350" cap="flat" cmpd="sng" algn="ctr">
                      <a:solidFill>
                        <a:srgbClr val="E4EEEC"/>
                      </a:solidFill>
                      <a:prstDash val="solid"/>
                    </a:lnL>
                    <a:lnR w="6350" cap="flat" cmpd="sng" algn="ctr">
                      <a:solidFill>
                        <a:srgbClr val="E4EEEC"/>
                      </a:solidFill>
                      <a:prstDash val="solid"/>
                    </a:lnR>
                    <a:lnT w="6350" cap="flat" cmpd="sng" algn="ctr">
                      <a:solidFill>
                        <a:srgbClr val="E4EEEC"/>
                      </a:solidFill>
                      <a:prstDash val="solid"/>
                    </a:lnT>
                    <a:lnB w="6350" cap="flat" cmpd="sng" algn="ctr">
                      <a:solidFill>
                        <a:srgbClr val="E4EEEC"/>
                      </a:solidFill>
                      <a:prstDash val="solid"/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>
                          <a:solidFill>
                            <a:srgbClr val="0C1A12"/>
                          </a:solidFill>
                          <a:latin typeface="Calibri"/>
                        </a:rPr>
                        <a:t>53,6 %</a:t>
                      </a:r>
                    </a:p>
                  </a:txBody>
                  <a:tcPr anchor="ctr" marL="91440" marR="73152" marT="36576" marB="36576">
                    <a:solidFill>
                      <a:srgbClr val="FFFFFF"/>
                    </a:solidFill>
                    <a:lnL w="6350" cap="flat" cmpd="sng" algn="ctr">
                      <a:solidFill>
                        <a:srgbClr val="E4EEEC"/>
                      </a:solidFill>
                      <a:prstDash val="solid"/>
                    </a:lnL>
                    <a:lnR w="6350" cap="flat" cmpd="sng" algn="ctr">
                      <a:solidFill>
                        <a:srgbClr val="E4EEEC"/>
                      </a:solidFill>
                      <a:prstDash val="solid"/>
                    </a:lnR>
                    <a:lnT w="6350" cap="flat" cmpd="sng" algn="ctr">
                      <a:solidFill>
                        <a:srgbClr val="E4EEEC"/>
                      </a:solidFill>
                      <a:prstDash val="solid"/>
                    </a:lnT>
                    <a:lnB w="6350" cap="flat" cmpd="sng" algn="ctr">
                      <a:solidFill>
                        <a:srgbClr val="E4EEEC"/>
                      </a:solidFill>
                      <a:prstDash val="solid"/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>
                          <a:solidFill>
                            <a:srgbClr val="0C1A12"/>
                          </a:solidFill>
                          <a:latin typeface="Calibri"/>
                        </a:rPr>
                        <a:t>67,5 %</a:t>
                      </a:r>
                    </a:p>
                  </a:txBody>
                  <a:tcPr anchor="ctr" marL="91440" marR="73152" marT="36576" marB="36576">
                    <a:solidFill>
                      <a:srgbClr val="FFFFFF"/>
                    </a:solidFill>
                    <a:lnL w="6350" cap="flat" cmpd="sng" algn="ctr">
                      <a:solidFill>
                        <a:srgbClr val="E4EEEC"/>
                      </a:solidFill>
                      <a:prstDash val="solid"/>
                    </a:lnL>
                    <a:lnR w="6350" cap="flat" cmpd="sng" algn="ctr">
                      <a:solidFill>
                        <a:srgbClr val="E4EEEC"/>
                      </a:solidFill>
                      <a:prstDash val="solid"/>
                    </a:lnR>
                    <a:lnT w="6350" cap="flat" cmpd="sng" algn="ctr">
                      <a:solidFill>
                        <a:srgbClr val="E4EEEC"/>
                      </a:solidFill>
                      <a:prstDash val="solid"/>
                    </a:lnT>
                    <a:lnB w="6350" cap="flat" cmpd="sng" algn="ctr">
                      <a:solidFill>
                        <a:srgbClr val="E4EEEC"/>
                      </a:solidFill>
                      <a:prstDash val="solid"/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>
                          <a:solidFill>
                            <a:srgbClr val="1A4543"/>
                          </a:solidFill>
                          <a:latin typeface="Calibri"/>
                        </a:rPr>
                        <a:t>64,4 %</a:t>
                      </a:r>
                    </a:p>
                  </a:txBody>
                  <a:tcPr anchor="ctr" marL="91440" marR="73152" marT="36576" marB="36576">
                    <a:solidFill>
                      <a:srgbClr val="FFFFFF"/>
                    </a:solidFill>
                    <a:lnL w="6350" cap="flat" cmpd="sng" algn="ctr">
                      <a:solidFill>
                        <a:srgbClr val="E4EEEC"/>
                      </a:solidFill>
                      <a:prstDash val="solid"/>
                    </a:lnL>
                    <a:lnR w="6350" cap="flat" cmpd="sng" algn="ctr">
                      <a:solidFill>
                        <a:srgbClr val="E4EEEC"/>
                      </a:solidFill>
                      <a:prstDash val="solid"/>
                    </a:lnR>
                    <a:lnT w="6350" cap="flat" cmpd="sng" algn="ctr">
                      <a:solidFill>
                        <a:srgbClr val="E4EEEC"/>
                      </a:solidFill>
                      <a:prstDash val="solid"/>
                    </a:lnT>
                    <a:lnB w="6350" cap="flat" cmpd="sng" algn="ctr">
                      <a:solidFill>
                        <a:srgbClr val="E4EEEC"/>
                      </a:solidFill>
                      <a:prstDash val="solid"/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>
                          <a:solidFill>
                            <a:srgbClr val="1A4543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anchor="ctr" marL="91440" marR="73152" marT="36576" marB="36576">
                    <a:solidFill>
                      <a:srgbClr val="FFFFFF"/>
                    </a:solidFill>
                    <a:lnL w="6350" cap="flat" cmpd="sng" algn="ctr">
                      <a:solidFill>
                        <a:srgbClr val="E4EEEC"/>
                      </a:solidFill>
                      <a:prstDash val="solid"/>
                    </a:lnL>
                    <a:lnR w="6350" cap="flat" cmpd="sng" algn="ctr">
                      <a:solidFill>
                        <a:srgbClr val="E4EEEC"/>
                      </a:solidFill>
                      <a:prstDash val="solid"/>
                    </a:lnR>
                    <a:lnT w="6350" cap="flat" cmpd="sng" algn="ctr">
                      <a:solidFill>
                        <a:srgbClr val="E4EEEC"/>
                      </a:solidFill>
                      <a:prstDash val="solid"/>
                    </a:lnT>
                    <a:lnB w="6350" cap="flat" cmpd="sng" algn="ctr">
                      <a:solidFill>
                        <a:srgbClr val="E4EEEC"/>
                      </a:solidFill>
                      <a:prstDash val="solid"/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>
                          <a:solidFill>
                            <a:srgbClr val="0C1A12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anchor="ctr" marL="91440" marR="73152" marT="36576" marB="36576">
                    <a:solidFill>
                      <a:srgbClr val="FFFFFF"/>
                    </a:solidFill>
                    <a:lnL w="6350" cap="flat" cmpd="sng" algn="ctr">
                      <a:solidFill>
                        <a:srgbClr val="E4EEEC"/>
                      </a:solidFill>
                      <a:prstDash val="solid"/>
                    </a:lnL>
                    <a:lnR w="6350" cap="flat" cmpd="sng" algn="ctr">
                      <a:solidFill>
                        <a:srgbClr val="E4EEEC"/>
                      </a:solidFill>
                      <a:prstDash val="solid"/>
                    </a:lnR>
                    <a:lnT w="6350" cap="flat" cmpd="sng" algn="ctr">
                      <a:solidFill>
                        <a:srgbClr val="E4EEEC"/>
                      </a:solidFill>
                      <a:prstDash val="solid"/>
                    </a:lnT>
                    <a:lnB w="6350" cap="flat" cmpd="sng" algn="ctr">
                      <a:solidFill>
                        <a:srgbClr val="E4EEEC"/>
                      </a:solidFill>
                      <a:prstDash val="solid"/>
                    </a:lnB>
                  </a:tcPr>
                </a:tc>
              </a:tr>
              <a:tr h="530352">
                <a:tc>
                  <a:txBody>
                    <a:bodyPr wrap="square"/>
                    <a:lstStyle/>
                    <a:p>
                      <a:pPr algn="l"/>
                      <a:r>
                        <a:rPr sz="1400" b="1">
                          <a:solidFill>
                            <a:srgbClr val="0C1A12"/>
                          </a:solidFill>
                          <a:latin typeface="Calibri"/>
                        </a:rPr>
                        <a:t>Jules Ferry élémentaire</a:t>
                      </a:r>
                    </a:p>
                  </a:txBody>
                  <a:tcPr anchor="ctr" marL="91440" marR="73152" marT="36576" marB="36576">
                    <a:solidFill>
                      <a:srgbClr val="F8FCFB"/>
                    </a:solidFill>
                    <a:lnL w="6350" cap="flat" cmpd="sng" algn="ctr">
                      <a:solidFill>
                        <a:srgbClr val="E4EEEC"/>
                      </a:solidFill>
                      <a:prstDash val="solid"/>
                    </a:lnL>
                    <a:lnR w="6350" cap="flat" cmpd="sng" algn="ctr">
                      <a:solidFill>
                        <a:srgbClr val="E4EEEC"/>
                      </a:solidFill>
                      <a:prstDash val="solid"/>
                    </a:lnR>
                    <a:lnT w="6350" cap="flat" cmpd="sng" algn="ctr">
                      <a:solidFill>
                        <a:srgbClr val="E4EEEC"/>
                      </a:solidFill>
                      <a:prstDash val="solid"/>
                    </a:lnT>
                    <a:lnB w="6350" cap="flat" cmpd="sng" algn="ctr">
                      <a:solidFill>
                        <a:srgbClr val="E4EEEC"/>
                      </a:solidFill>
                      <a:prstDash val="solid"/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>
                          <a:solidFill>
                            <a:srgbClr val="0C1A12"/>
                          </a:solidFill>
                          <a:latin typeface="Calibri"/>
                        </a:rPr>
                        <a:t>48,9 %</a:t>
                      </a:r>
                    </a:p>
                  </a:txBody>
                  <a:tcPr anchor="ctr" marL="91440" marR="73152" marT="36576" marB="36576">
                    <a:solidFill>
                      <a:srgbClr val="F8FCFB"/>
                    </a:solidFill>
                    <a:lnL w="6350" cap="flat" cmpd="sng" algn="ctr">
                      <a:solidFill>
                        <a:srgbClr val="E4EEEC"/>
                      </a:solidFill>
                      <a:prstDash val="solid"/>
                    </a:lnL>
                    <a:lnR w="6350" cap="flat" cmpd="sng" algn="ctr">
                      <a:solidFill>
                        <a:srgbClr val="E4EEEC"/>
                      </a:solidFill>
                      <a:prstDash val="solid"/>
                    </a:lnR>
                    <a:lnT w="6350" cap="flat" cmpd="sng" algn="ctr">
                      <a:solidFill>
                        <a:srgbClr val="E4EEEC"/>
                      </a:solidFill>
                      <a:prstDash val="solid"/>
                    </a:lnT>
                    <a:lnB w="6350" cap="flat" cmpd="sng" algn="ctr">
                      <a:solidFill>
                        <a:srgbClr val="E4EEEC"/>
                      </a:solidFill>
                      <a:prstDash val="solid"/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>
                          <a:solidFill>
                            <a:srgbClr val="0C1A12"/>
                          </a:solidFill>
                          <a:latin typeface="Calibri"/>
                        </a:rPr>
                        <a:t>52,2 %</a:t>
                      </a:r>
                    </a:p>
                  </a:txBody>
                  <a:tcPr anchor="ctr" marL="91440" marR="73152" marT="36576" marB="36576">
                    <a:solidFill>
                      <a:srgbClr val="F8FCFB"/>
                    </a:solidFill>
                    <a:lnL w="6350" cap="flat" cmpd="sng" algn="ctr">
                      <a:solidFill>
                        <a:srgbClr val="E4EEEC"/>
                      </a:solidFill>
                      <a:prstDash val="solid"/>
                    </a:lnL>
                    <a:lnR w="6350" cap="flat" cmpd="sng" algn="ctr">
                      <a:solidFill>
                        <a:srgbClr val="E4EEEC"/>
                      </a:solidFill>
                      <a:prstDash val="solid"/>
                    </a:lnR>
                    <a:lnT w="6350" cap="flat" cmpd="sng" algn="ctr">
                      <a:solidFill>
                        <a:srgbClr val="E4EEEC"/>
                      </a:solidFill>
                      <a:prstDash val="solid"/>
                    </a:lnT>
                    <a:lnB w="6350" cap="flat" cmpd="sng" algn="ctr">
                      <a:solidFill>
                        <a:srgbClr val="E4EEEC"/>
                      </a:solidFill>
                      <a:prstDash val="solid"/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>
                          <a:solidFill>
                            <a:srgbClr val="1A4543"/>
                          </a:solidFill>
                          <a:latin typeface="Calibri"/>
                        </a:rPr>
                        <a:t>56,6 %</a:t>
                      </a:r>
                    </a:p>
                  </a:txBody>
                  <a:tcPr anchor="ctr" marL="91440" marR="73152" marT="36576" marB="36576">
                    <a:solidFill>
                      <a:srgbClr val="F8FCFB"/>
                    </a:solidFill>
                    <a:lnL w="6350" cap="flat" cmpd="sng" algn="ctr">
                      <a:solidFill>
                        <a:srgbClr val="E4EEEC"/>
                      </a:solidFill>
                      <a:prstDash val="solid"/>
                    </a:lnL>
                    <a:lnR w="6350" cap="flat" cmpd="sng" algn="ctr">
                      <a:solidFill>
                        <a:srgbClr val="E4EEEC"/>
                      </a:solidFill>
                      <a:prstDash val="solid"/>
                    </a:lnR>
                    <a:lnT w="6350" cap="flat" cmpd="sng" algn="ctr">
                      <a:solidFill>
                        <a:srgbClr val="E4EEEC"/>
                      </a:solidFill>
                      <a:prstDash val="solid"/>
                    </a:lnT>
                    <a:lnB w="6350" cap="flat" cmpd="sng" algn="ctr">
                      <a:solidFill>
                        <a:srgbClr val="E4EEEC"/>
                      </a:solidFill>
                      <a:prstDash val="solid"/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>
                          <a:solidFill>
                            <a:srgbClr val="1A4543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anchor="ctr" marL="91440" marR="73152" marT="36576" marB="36576">
                    <a:solidFill>
                      <a:srgbClr val="F8FCFB"/>
                    </a:solidFill>
                    <a:lnL w="6350" cap="flat" cmpd="sng" algn="ctr">
                      <a:solidFill>
                        <a:srgbClr val="E4EEEC"/>
                      </a:solidFill>
                      <a:prstDash val="solid"/>
                    </a:lnL>
                    <a:lnR w="6350" cap="flat" cmpd="sng" algn="ctr">
                      <a:solidFill>
                        <a:srgbClr val="E4EEEC"/>
                      </a:solidFill>
                      <a:prstDash val="solid"/>
                    </a:lnR>
                    <a:lnT w="6350" cap="flat" cmpd="sng" algn="ctr">
                      <a:solidFill>
                        <a:srgbClr val="E4EEEC"/>
                      </a:solidFill>
                      <a:prstDash val="solid"/>
                    </a:lnT>
                    <a:lnB w="6350" cap="flat" cmpd="sng" algn="ctr">
                      <a:solidFill>
                        <a:srgbClr val="E4EEEC"/>
                      </a:solidFill>
                      <a:prstDash val="solid"/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>
                          <a:solidFill>
                            <a:srgbClr val="0C1A12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anchor="ctr" marL="91440" marR="73152" marT="36576" marB="36576">
                    <a:solidFill>
                      <a:srgbClr val="F8FCFB"/>
                    </a:solidFill>
                    <a:lnL w="6350" cap="flat" cmpd="sng" algn="ctr">
                      <a:solidFill>
                        <a:srgbClr val="E4EEEC"/>
                      </a:solidFill>
                      <a:prstDash val="solid"/>
                    </a:lnL>
                    <a:lnR w="6350" cap="flat" cmpd="sng" algn="ctr">
                      <a:solidFill>
                        <a:srgbClr val="E4EEEC"/>
                      </a:solidFill>
                      <a:prstDash val="solid"/>
                    </a:lnR>
                    <a:lnT w="6350" cap="flat" cmpd="sng" algn="ctr">
                      <a:solidFill>
                        <a:srgbClr val="E4EEEC"/>
                      </a:solidFill>
                      <a:prstDash val="solid"/>
                    </a:lnT>
                    <a:lnB w="6350" cap="flat" cmpd="sng" algn="ctr">
                      <a:solidFill>
                        <a:srgbClr val="E4EEEC"/>
                      </a:solidFill>
                      <a:prstDash val="solid"/>
                    </a:lnB>
                  </a:tcPr>
                </a:tc>
              </a:tr>
              <a:tr h="530352">
                <a:tc>
                  <a:txBody>
                    <a:bodyPr wrap="square"/>
                    <a:lstStyle/>
                    <a:p>
                      <a:pPr algn="l"/>
                      <a:r>
                        <a:rPr sz="1400" b="1">
                          <a:solidFill>
                            <a:srgbClr val="0C1A12"/>
                          </a:solidFill>
                          <a:latin typeface="Calibri"/>
                        </a:rPr>
                        <a:t>Collège Mermoz</a:t>
                      </a:r>
                    </a:p>
                  </a:txBody>
                  <a:tcPr anchor="ctr" marL="91440" marR="73152" marT="36576" marB="36576">
                    <a:solidFill>
                      <a:srgbClr val="FFFFFF"/>
                    </a:solidFill>
                    <a:lnL w="6350" cap="flat" cmpd="sng" algn="ctr">
                      <a:solidFill>
                        <a:srgbClr val="E4EEEC"/>
                      </a:solidFill>
                      <a:prstDash val="solid"/>
                    </a:lnL>
                    <a:lnR w="6350" cap="flat" cmpd="sng" algn="ctr">
                      <a:solidFill>
                        <a:srgbClr val="E4EEEC"/>
                      </a:solidFill>
                      <a:prstDash val="solid"/>
                    </a:lnR>
                    <a:lnT w="6350" cap="flat" cmpd="sng" algn="ctr">
                      <a:solidFill>
                        <a:srgbClr val="E4EEEC"/>
                      </a:solidFill>
                      <a:prstDash val="solid"/>
                    </a:lnT>
                    <a:lnB w="6350" cap="flat" cmpd="sng" algn="ctr">
                      <a:solidFill>
                        <a:srgbClr val="E4EEEC"/>
                      </a:solidFill>
                      <a:prstDash val="solid"/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>
                          <a:solidFill>
                            <a:srgbClr val="0C1A12"/>
                          </a:solidFill>
                          <a:latin typeface="Calibri"/>
                        </a:rPr>
                        <a:t>37,4 %</a:t>
                      </a:r>
                    </a:p>
                  </a:txBody>
                  <a:tcPr anchor="ctr" marL="91440" marR="73152" marT="36576" marB="36576">
                    <a:solidFill>
                      <a:srgbClr val="FFFFFF"/>
                    </a:solidFill>
                    <a:lnL w="6350" cap="flat" cmpd="sng" algn="ctr">
                      <a:solidFill>
                        <a:srgbClr val="E4EEEC"/>
                      </a:solidFill>
                      <a:prstDash val="solid"/>
                    </a:lnL>
                    <a:lnR w="6350" cap="flat" cmpd="sng" algn="ctr">
                      <a:solidFill>
                        <a:srgbClr val="E4EEEC"/>
                      </a:solidFill>
                      <a:prstDash val="solid"/>
                    </a:lnR>
                    <a:lnT w="6350" cap="flat" cmpd="sng" algn="ctr">
                      <a:solidFill>
                        <a:srgbClr val="E4EEEC"/>
                      </a:solidFill>
                      <a:prstDash val="solid"/>
                    </a:lnT>
                    <a:lnB w="6350" cap="flat" cmpd="sng" algn="ctr">
                      <a:solidFill>
                        <a:srgbClr val="E4EEEC"/>
                      </a:solidFill>
                      <a:prstDash val="solid"/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>
                          <a:solidFill>
                            <a:srgbClr val="0C1A12"/>
                          </a:solidFill>
                          <a:latin typeface="Calibri"/>
                        </a:rPr>
                        <a:t>45,5 %</a:t>
                      </a:r>
                    </a:p>
                  </a:txBody>
                  <a:tcPr anchor="ctr" marL="91440" marR="73152" marT="36576" marB="36576">
                    <a:solidFill>
                      <a:srgbClr val="FFFFFF"/>
                    </a:solidFill>
                    <a:lnL w="6350" cap="flat" cmpd="sng" algn="ctr">
                      <a:solidFill>
                        <a:srgbClr val="E4EEEC"/>
                      </a:solidFill>
                      <a:prstDash val="solid"/>
                    </a:lnL>
                    <a:lnR w="6350" cap="flat" cmpd="sng" algn="ctr">
                      <a:solidFill>
                        <a:srgbClr val="E4EEEC"/>
                      </a:solidFill>
                      <a:prstDash val="solid"/>
                    </a:lnR>
                    <a:lnT w="6350" cap="flat" cmpd="sng" algn="ctr">
                      <a:solidFill>
                        <a:srgbClr val="E4EEEC"/>
                      </a:solidFill>
                      <a:prstDash val="solid"/>
                    </a:lnT>
                    <a:lnB w="6350" cap="flat" cmpd="sng" algn="ctr">
                      <a:solidFill>
                        <a:srgbClr val="E4EEEC"/>
                      </a:solidFill>
                      <a:prstDash val="solid"/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>
                          <a:solidFill>
                            <a:srgbClr val="1A4543"/>
                          </a:solidFill>
                          <a:latin typeface="Calibri"/>
                        </a:rPr>
                        <a:t>61,5 %</a:t>
                      </a:r>
                    </a:p>
                  </a:txBody>
                  <a:tcPr anchor="ctr" marL="91440" marR="73152" marT="36576" marB="36576">
                    <a:solidFill>
                      <a:srgbClr val="FFFFFF"/>
                    </a:solidFill>
                    <a:lnL w="6350" cap="flat" cmpd="sng" algn="ctr">
                      <a:solidFill>
                        <a:srgbClr val="E4EEEC"/>
                      </a:solidFill>
                      <a:prstDash val="solid"/>
                    </a:lnL>
                    <a:lnR w="6350" cap="flat" cmpd="sng" algn="ctr">
                      <a:solidFill>
                        <a:srgbClr val="E4EEEC"/>
                      </a:solidFill>
                      <a:prstDash val="solid"/>
                    </a:lnR>
                    <a:lnT w="6350" cap="flat" cmpd="sng" algn="ctr">
                      <a:solidFill>
                        <a:srgbClr val="E4EEEC"/>
                      </a:solidFill>
                      <a:prstDash val="solid"/>
                    </a:lnT>
                    <a:lnB w="6350" cap="flat" cmpd="sng" algn="ctr">
                      <a:solidFill>
                        <a:srgbClr val="E4EEEC"/>
                      </a:solidFill>
                      <a:prstDash val="solid"/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>
                          <a:solidFill>
                            <a:srgbClr val="1A4543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anchor="ctr" marL="91440" marR="73152" marT="36576" marB="36576">
                    <a:solidFill>
                      <a:srgbClr val="FFFFFF"/>
                    </a:solidFill>
                    <a:lnL w="6350" cap="flat" cmpd="sng" algn="ctr">
                      <a:solidFill>
                        <a:srgbClr val="E4EEEC"/>
                      </a:solidFill>
                      <a:prstDash val="solid"/>
                    </a:lnL>
                    <a:lnR w="6350" cap="flat" cmpd="sng" algn="ctr">
                      <a:solidFill>
                        <a:srgbClr val="E4EEEC"/>
                      </a:solidFill>
                      <a:prstDash val="solid"/>
                    </a:lnR>
                    <a:lnT w="6350" cap="flat" cmpd="sng" algn="ctr">
                      <a:solidFill>
                        <a:srgbClr val="E4EEEC"/>
                      </a:solidFill>
                      <a:prstDash val="solid"/>
                    </a:lnT>
                    <a:lnB w="6350" cap="flat" cmpd="sng" algn="ctr">
                      <a:solidFill>
                        <a:srgbClr val="E4EEEC"/>
                      </a:solidFill>
                      <a:prstDash val="solid"/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>
                          <a:solidFill>
                            <a:srgbClr val="0C1A12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anchor="ctr" marL="91440" marR="73152" marT="36576" marB="36576">
                    <a:solidFill>
                      <a:srgbClr val="FFFFFF"/>
                    </a:solidFill>
                    <a:lnL w="6350" cap="flat" cmpd="sng" algn="ctr">
                      <a:solidFill>
                        <a:srgbClr val="E4EEEC"/>
                      </a:solidFill>
                      <a:prstDash val="solid"/>
                    </a:lnL>
                    <a:lnR w="6350" cap="flat" cmpd="sng" algn="ctr">
                      <a:solidFill>
                        <a:srgbClr val="E4EEEC"/>
                      </a:solidFill>
                      <a:prstDash val="solid"/>
                    </a:lnR>
                    <a:lnT w="6350" cap="flat" cmpd="sng" algn="ctr">
                      <a:solidFill>
                        <a:srgbClr val="E4EEEC"/>
                      </a:solidFill>
                      <a:prstDash val="solid"/>
                    </a:lnT>
                    <a:lnB w="6350" cap="flat" cmpd="sng" algn="ctr">
                      <a:solidFill>
                        <a:srgbClr val="E4EEEC"/>
                      </a:solidFill>
                      <a:prstDash val="solid"/>
                    </a:lnB>
                  </a:tcPr>
                </a:tc>
              </a:tr>
              <a:tr h="530352">
                <a:tc>
                  <a:txBody>
                    <a:bodyPr wrap="square"/>
                    <a:lstStyle/>
                    <a:p>
                      <a:pPr algn="l"/>
                      <a:r>
                        <a:rPr sz="1400" b="1">
                          <a:solidFill>
                            <a:srgbClr val="1A4543"/>
                          </a:solidFill>
                          <a:latin typeface="Calibri"/>
                        </a:rPr>
                        <a:t>Ensemble</a:t>
                      </a:r>
                    </a:p>
                  </a:txBody>
                  <a:tcPr anchor="ctr" marL="91440" marR="73152" marT="36576" marB="36576">
                    <a:solidFill>
                      <a:srgbClr val="E7F3F2"/>
                    </a:solidFill>
                    <a:lnL w="6350" cap="flat" cmpd="sng" algn="ctr">
                      <a:solidFill>
                        <a:srgbClr val="E4EEEC"/>
                      </a:solidFill>
                      <a:prstDash val="solid"/>
                    </a:lnL>
                    <a:lnR w="6350" cap="flat" cmpd="sng" algn="ctr">
                      <a:solidFill>
                        <a:srgbClr val="E4EEEC"/>
                      </a:solidFill>
                      <a:prstDash val="solid"/>
                    </a:lnR>
                    <a:lnT w="6350" cap="flat" cmpd="sng" algn="ctr">
                      <a:solidFill>
                        <a:srgbClr val="E4EEEC"/>
                      </a:solidFill>
                      <a:prstDash val="solid"/>
                    </a:lnT>
                    <a:lnB w="6350" cap="flat" cmpd="sng" algn="ctr">
                      <a:solidFill>
                        <a:srgbClr val="E4EEEC"/>
                      </a:solidFill>
                      <a:prstDash val="solid"/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1">
                          <a:solidFill>
                            <a:srgbClr val="1A4543"/>
                          </a:solidFill>
                          <a:latin typeface="Calibri"/>
                        </a:rPr>
                        <a:t>46,4 %</a:t>
                      </a:r>
                    </a:p>
                  </a:txBody>
                  <a:tcPr anchor="ctr" marL="91440" marR="73152" marT="36576" marB="36576">
                    <a:solidFill>
                      <a:srgbClr val="E7F3F2"/>
                    </a:solidFill>
                    <a:lnL w="6350" cap="flat" cmpd="sng" algn="ctr">
                      <a:solidFill>
                        <a:srgbClr val="E4EEEC"/>
                      </a:solidFill>
                      <a:prstDash val="solid"/>
                    </a:lnL>
                    <a:lnR w="6350" cap="flat" cmpd="sng" algn="ctr">
                      <a:solidFill>
                        <a:srgbClr val="E4EEEC"/>
                      </a:solidFill>
                      <a:prstDash val="solid"/>
                    </a:lnR>
                    <a:lnT w="6350" cap="flat" cmpd="sng" algn="ctr">
                      <a:solidFill>
                        <a:srgbClr val="E4EEEC"/>
                      </a:solidFill>
                      <a:prstDash val="solid"/>
                    </a:lnT>
                    <a:lnB w="6350" cap="flat" cmpd="sng" algn="ctr">
                      <a:solidFill>
                        <a:srgbClr val="E4EEEC"/>
                      </a:solidFill>
                      <a:prstDash val="solid"/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1">
                          <a:solidFill>
                            <a:srgbClr val="1A4543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 anchor="ctr" marL="91440" marR="73152" marT="36576" marB="36576">
                    <a:solidFill>
                      <a:srgbClr val="E7F3F2"/>
                    </a:solidFill>
                    <a:lnL w="6350" cap="flat" cmpd="sng" algn="ctr">
                      <a:solidFill>
                        <a:srgbClr val="E4EEEC"/>
                      </a:solidFill>
                      <a:prstDash val="solid"/>
                    </a:lnL>
                    <a:lnR w="6350" cap="flat" cmpd="sng" algn="ctr">
                      <a:solidFill>
                        <a:srgbClr val="E4EEEC"/>
                      </a:solidFill>
                      <a:prstDash val="solid"/>
                    </a:lnR>
                    <a:lnT w="6350" cap="flat" cmpd="sng" algn="ctr">
                      <a:solidFill>
                        <a:srgbClr val="E4EEEC"/>
                      </a:solidFill>
                      <a:prstDash val="solid"/>
                    </a:lnT>
                    <a:lnB w="6350" cap="flat" cmpd="sng" algn="ctr">
                      <a:solidFill>
                        <a:srgbClr val="E4EEEC"/>
                      </a:solidFill>
                      <a:prstDash val="solid"/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1">
                          <a:solidFill>
                            <a:srgbClr val="1A4543"/>
                          </a:solidFill>
                          <a:latin typeface="Calibri"/>
                        </a:rPr>
                        <a:t>63,4 %</a:t>
                      </a:r>
                    </a:p>
                  </a:txBody>
                  <a:tcPr anchor="ctr" marL="91440" marR="73152" marT="36576" marB="36576">
                    <a:solidFill>
                      <a:srgbClr val="E7F3F2"/>
                    </a:solidFill>
                    <a:lnL w="6350" cap="flat" cmpd="sng" algn="ctr">
                      <a:solidFill>
                        <a:srgbClr val="E4EEEC"/>
                      </a:solidFill>
                      <a:prstDash val="solid"/>
                    </a:lnL>
                    <a:lnR w="6350" cap="flat" cmpd="sng" algn="ctr">
                      <a:solidFill>
                        <a:srgbClr val="E4EEEC"/>
                      </a:solidFill>
                      <a:prstDash val="solid"/>
                    </a:lnR>
                    <a:lnT w="6350" cap="flat" cmpd="sng" algn="ctr">
                      <a:solidFill>
                        <a:srgbClr val="E4EEEC"/>
                      </a:solidFill>
                      <a:prstDash val="solid"/>
                    </a:lnT>
                    <a:lnB w="6350" cap="flat" cmpd="sng" algn="ctr">
                      <a:solidFill>
                        <a:srgbClr val="E4EEEC"/>
                      </a:solidFill>
                      <a:prstDash val="solid"/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1">
                          <a:solidFill>
                            <a:srgbClr val="1A4543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anchor="ctr" marL="91440" marR="73152" marT="36576" marB="36576">
                    <a:solidFill>
                      <a:srgbClr val="E7F3F2"/>
                    </a:solidFill>
                    <a:lnL w="6350" cap="flat" cmpd="sng" algn="ctr">
                      <a:solidFill>
                        <a:srgbClr val="E4EEEC"/>
                      </a:solidFill>
                      <a:prstDash val="solid"/>
                    </a:lnL>
                    <a:lnR w="6350" cap="flat" cmpd="sng" algn="ctr">
                      <a:solidFill>
                        <a:srgbClr val="E4EEEC"/>
                      </a:solidFill>
                      <a:prstDash val="solid"/>
                    </a:lnR>
                    <a:lnT w="6350" cap="flat" cmpd="sng" algn="ctr">
                      <a:solidFill>
                        <a:srgbClr val="E4EEEC"/>
                      </a:solidFill>
                      <a:prstDash val="solid"/>
                    </a:lnT>
                    <a:lnB w="6350" cap="flat" cmpd="sng" algn="ctr">
                      <a:solidFill>
                        <a:srgbClr val="E4EEEC"/>
                      </a:solidFill>
                      <a:prstDash val="solid"/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1">
                          <a:solidFill>
                            <a:srgbClr val="1A4543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anchor="ctr" marL="91440" marR="73152" marT="36576" marB="36576">
                    <a:solidFill>
                      <a:srgbClr val="E7F3F2"/>
                    </a:solidFill>
                    <a:lnL w="6350" cap="flat" cmpd="sng" algn="ctr">
                      <a:solidFill>
                        <a:srgbClr val="E4EEEC"/>
                      </a:solidFill>
                      <a:prstDash val="solid"/>
                    </a:lnL>
                    <a:lnR w="6350" cap="flat" cmpd="sng" algn="ctr">
                      <a:solidFill>
                        <a:srgbClr val="E4EEEC"/>
                      </a:solidFill>
                      <a:prstDash val="solid"/>
                    </a:lnR>
                    <a:lnT w="6350" cap="flat" cmpd="sng" algn="ctr">
                      <a:solidFill>
                        <a:srgbClr val="E4EEEC"/>
                      </a:solidFill>
                      <a:prstDash val="solid"/>
                    </a:lnT>
                    <a:lnB w="6350" cap="flat" cmpd="sng" algn="ctr">
                      <a:solidFill>
                        <a:srgbClr val="E4EEEC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02920" y="5669280"/>
            <a:ext cx="11155680" cy="68580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64748B"/>
                </a:solidFill>
                <a:latin typeface="Calibri"/>
              </a:rPr>
              <a:t>Ensemble : participation et suffrages pondérés.  Saint-Exupéry : 187 votants / 450 inscrits. Le taux 53,77 % encore noté sur la feuille visuelle est celui de 2023.  À Gramme, la FCPE est devant en voix (52,4 %), sièges partagés.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B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4008"/>
            <a:ext cx="1051560" cy="41148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8412480" cy="23774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4748B"/>
                </a:solidFill>
                <a:latin typeface="Calibri"/>
              </a:rPr>
              <a:t>AIBCN   ·   Assemblée générale   ·   23 septembre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6510528"/>
            <a:ext cx="1783080" cy="23774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4748B"/>
                </a:solidFill>
                <a:latin typeface="Calibri"/>
              </a:rPr>
              <a:t>8   /   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92608"/>
            <a:ext cx="10972800" cy="256032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16521"/>
                </a:solidFill>
                <a:latin typeface="Calibri"/>
              </a:rPr>
              <a:t>LECTURE DES RÉSULTATS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530352"/>
            <a:ext cx="11155680" cy="566928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0C1A12"/>
                </a:solidFill>
                <a:latin typeface="Calibri"/>
              </a:rPr>
              <a:t>Ce que ces résultats racontent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463040"/>
            <a:ext cx="5577840" cy="2148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02920" y="1463040"/>
            <a:ext cx="82296" cy="2148840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166420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2F7F7C"/>
                </a:solidFill>
                <a:latin typeface="Calibri"/>
              </a:rPr>
              <a:t>SAINT-EXUPÉRY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1938528"/>
            <a:ext cx="4937760" cy="41148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1A12"/>
                </a:solidFill>
                <a:latin typeface="Calibri"/>
              </a:rPr>
              <a:t>Liste unique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2468880"/>
            <a:ext cx="4937760" cy="86868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334155"/>
                </a:solidFill>
                <a:latin typeface="Calibri"/>
              </a:rPr>
              <a:t>14 sièges, 100 % des suffrages. La participation reste stable, autour de 41 %.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59" y="1463040"/>
            <a:ext cx="5577840" cy="2148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309359" y="1463040"/>
            <a:ext cx="82296" cy="2148840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29399" y="166420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16521"/>
                </a:solidFill>
                <a:latin typeface="Calibri"/>
              </a:rPr>
              <a:t>GRAMME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29399" y="1938528"/>
            <a:ext cx="4937760" cy="41148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1A12"/>
                </a:solidFill>
                <a:latin typeface="Calibri"/>
              </a:rPr>
              <a:t>Égalité des sièges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29399" y="2468880"/>
            <a:ext cx="4937760" cy="86868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334155"/>
                </a:solidFill>
                <a:latin typeface="Calibri"/>
              </a:rPr>
              <a:t>La plus forte participation, 67 %. Six sièges chacun. La FCPE devance les voix : 52 %.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2920" y="3794760"/>
            <a:ext cx="5577840" cy="2148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3794760"/>
            <a:ext cx="82296" cy="2148840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2960" y="399592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2F7F7C"/>
                </a:solidFill>
                <a:latin typeface="Calibri"/>
              </a:rPr>
              <a:t>JULES FERRY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" y="4270248"/>
            <a:ext cx="4937760" cy="41148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1A12"/>
                </a:solidFill>
                <a:latin typeface="Calibri"/>
              </a:rPr>
              <a:t>Un siège de plus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" y="4800600"/>
            <a:ext cx="4937760" cy="86868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334155"/>
                </a:solidFill>
                <a:latin typeface="Calibri"/>
              </a:rPr>
              <a:t>Maternelle : 5 sièges sur 8, malgré une participation en retrait (54 % contre 67 %). Élémentaire : majorité conservée, 7 sur 12.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59" y="3794760"/>
            <a:ext cx="5577840" cy="2148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309359" y="3794760"/>
            <a:ext cx="82296" cy="2148840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629399" y="399592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16521"/>
                </a:solidFill>
                <a:latin typeface="Calibri"/>
              </a:rPr>
              <a:t>MERMOZ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29399" y="4270248"/>
            <a:ext cx="4937760" cy="41148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1A12"/>
                </a:solidFill>
                <a:latin typeface="Calibri"/>
              </a:rPr>
              <a:t>Majorité tenue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29399" y="4800600"/>
            <a:ext cx="4937760" cy="86868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334155"/>
                </a:solidFill>
                <a:latin typeface="Calibri"/>
              </a:rPr>
              <a:t>4 sièges sur 7, 62 % des suffrages. La participation baisse : 37 % contre 46 % en 2024.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B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4008"/>
            <a:ext cx="1051560" cy="41148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8412480" cy="23774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4748B"/>
                </a:solidFill>
                <a:latin typeface="Calibri"/>
              </a:rPr>
              <a:t>AIBCN   ·   Assemblée générale   ·   23 septembre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6510528"/>
            <a:ext cx="1783080" cy="23774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4748B"/>
                </a:solidFill>
                <a:latin typeface="Calibri"/>
              </a:rPr>
              <a:t>9   /   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92608"/>
            <a:ext cx="10972800" cy="256032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16521"/>
                </a:solidFill>
                <a:latin typeface="Calibri"/>
              </a:rPr>
              <a:t>TITULAIRES ÉLUS EN 2025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530352"/>
            <a:ext cx="11155680" cy="566928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0C1A12"/>
                </a:solidFill>
                <a:latin typeface="Calibri"/>
              </a:rPr>
              <a:t>Celles et ceux qui siègent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65760" y="1371600"/>
            <a:ext cx="2231136" cy="4892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1371600"/>
            <a:ext cx="2231136" cy="73152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75488" y="1536192"/>
            <a:ext cx="2011680" cy="50292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C1A12"/>
                </a:solidFill>
                <a:latin typeface="Calibri"/>
              </a:rPr>
              <a:t>Saint-Exupéry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5488" y="2029968"/>
            <a:ext cx="2011680" cy="256032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2F7F7C"/>
                </a:solidFill>
                <a:latin typeface="Calibri"/>
              </a:rPr>
              <a:t>14 titulaires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8" y="2331720"/>
            <a:ext cx="2011680" cy="370332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334155"/>
                </a:solidFill>
                <a:latin typeface="Calibri"/>
              </a:rPr>
              <a:t>Manel Jehanno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334155"/>
                </a:solidFill>
                <a:latin typeface="Calibri"/>
              </a:rPr>
              <a:t>Jennifer Ait Helal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334155"/>
                </a:solidFill>
                <a:latin typeface="Calibri"/>
              </a:rPr>
              <a:t>Juliette Debayles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334155"/>
                </a:solidFill>
                <a:latin typeface="Calibri"/>
              </a:rPr>
              <a:t>Anne-Claire Payo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334155"/>
                </a:solidFill>
                <a:latin typeface="Calibri"/>
              </a:rPr>
              <a:t>Kévin Sériné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334155"/>
                </a:solidFill>
                <a:latin typeface="Calibri"/>
              </a:rPr>
              <a:t>Hamza Zarrouk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334155"/>
                </a:solidFill>
                <a:latin typeface="Calibri"/>
              </a:rPr>
              <a:t>Audrey Lance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334155"/>
                </a:solidFill>
                <a:latin typeface="Calibri"/>
              </a:rPr>
              <a:t>Ameziane Hamlat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334155"/>
                </a:solidFill>
                <a:latin typeface="Calibri"/>
              </a:rPr>
              <a:t>Stéphanie Muzard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334155"/>
                </a:solidFill>
                <a:latin typeface="Calibri"/>
              </a:rPr>
              <a:t>Pauline Ninan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334155"/>
                </a:solidFill>
                <a:latin typeface="Calibri"/>
              </a:rPr>
              <a:t>Diane Rollet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334155"/>
                </a:solidFill>
                <a:latin typeface="Calibri"/>
              </a:rPr>
              <a:t>Marion Alfero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334155"/>
                </a:solidFill>
                <a:latin typeface="Calibri"/>
              </a:rPr>
              <a:t>Céline Calvaire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334155"/>
                </a:solidFill>
                <a:latin typeface="Calibri"/>
              </a:rPr>
              <a:t>Marie Ephimenco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706624" y="1371600"/>
            <a:ext cx="2231136" cy="4892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06624" y="1371600"/>
            <a:ext cx="2231136" cy="73152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816352" y="1536192"/>
            <a:ext cx="2011680" cy="50292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C1A12"/>
                </a:solidFill>
                <a:latin typeface="Calibri"/>
              </a:rPr>
              <a:t>Gramme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16352" y="2029968"/>
            <a:ext cx="2011680" cy="256032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16521"/>
                </a:solidFill>
                <a:latin typeface="Calibri"/>
              </a:rPr>
              <a:t>6 titulaires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16352" y="2331720"/>
            <a:ext cx="2011680" cy="370332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334155"/>
                </a:solidFill>
                <a:latin typeface="Calibri"/>
              </a:rPr>
              <a:t>Nolwenn Coppens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334155"/>
                </a:solidFill>
                <a:latin typeface="Calibri"/>
              </a:rPr>
              <a:t>Jérémy Canalias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334155"/>
                </a:solidFill>
                <a:latin typeface="Calibri"/>
              </a:rPr>
              <a:t>Pauline Deshayes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334155"/>
                </a:solidFill>
                <a:latin typeface="Calibri"/>
              </a:rPr>
              <a:t>Florence Parotin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334155"/>
                </a:solidFill>
                <a:latin typeface="Calibri"/>
              </a:rPr>
              <a:t>Lucinda Houset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334155"/>
                </a:solidFill>
                <a:latin typeface="Calibri"/>
              </a:rPr>
              <a:t>Hélène Acolatse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47488" y="1371600"/>
            <a:ext cx="2231136" cy="4892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47488" y="1371600"/>
            <a:ext cx="2231136" cy="73152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157216" y="1536192"/>
            <a:ext cx="2011680" cy="50292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C1A12"/>
                </a:solidFill>
                <a:latin typeface="Calibri"/>
              </a:rPr>
              <a:t>JF maternelle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57216" y="2029968"/>
            <a:ext cx="2011680" cy="256032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2F7F7C"/>
                </a:solidFill>
                <a:latin typeface="Calibri"/>
              </a:rPr>
              <a:t>5 titulaires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57216" y="2331720"/>
            <a:ext cx="2011680" cy="370332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334155"/>
                </a:solidFill>
                <a:latin typeface="Calibri"/>
              </a:rPr>
              <a:t>Eloïse Grauwin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334155"/>
                </a:solidFill>
                <a:latin typeface="Calibri"/>
              </a:rPr>
              <a:t>Charlotte Desaché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334155"/>
                </a:solidFill>
                <a:latin typeface="Calibri"/>
              </a:rPr>
              <a:t>Alison Donat-Chauvel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334155"/>
                </a:solidFill>
                <a:latin typeface="Calibri"/>
              </a:rPr>
              <a:t>Audrey Bruneau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334155"/>
                </a:solidFill>
                <a:latin typeface="Calibri"/>
              </a:rPr>
              <a:t>Ayoub Anouar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388352" y="1371600"/>
            <a:ext cx="2231136" cy="4892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388352" y="1371600"/>
            <a:ext cx="2231136" cy="73152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498079" y="1536192"/>
            <a:ext cx="2011680" cy="50292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C1A12"/>
                </a:solidFill>
                <a:latin typeface="Calibri"/>
              </a:rPr>
              <a:t>JF élémentaire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98079" y="2029968"/>
            <a:ext cx="2011680" cy="256032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16521"/>
                </a:solidFill>
                <a:latin typeface="Calibri"/>
              </a:rPr>
              <a:t>7 titulaires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98079" y="2331720"/>
            <a:ext cx="2011680" cy="370332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334155"/>
                </a:solidFill>
                <a:latin typeface="Calibri"/>
              </a:rPr>
              <a:t>Violaine Bigo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334155"/>
                </a:solidFill>
                <a:latin typeface="Calibri"/>
              </a:rPr>
              <a:t>Diane Lipszyc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334155"/>
                </a:solidFill>
                <a:latin typeface="Calibri"/>
              </a:rPr>
              <a:t>Clara Jeudy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334155"/>
                </a:solidFill>
                <a:latin typeface="Calibri"/>
              </a:rPr>
              <a:t>Thierry Kowalczuk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334155"/>
                </a:solidFill>
                <a:latin typeface="Calibri"/>
              </a:rPr>
              <a:t>Cécile Fabris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334155"/>
                </a:solidFill>
                <a:latin typeface="Calibri"/>
              </a:rPr>
              <a:t>Camille Becquet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334155"/>
                </a:solidFill>
                <a:latin typeface="Calibri"/>
              </a:rPr>
              <a:t>Chrystèle Delbos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729216" y="1371600"/>
            <a:ext cx="2231136" cy="4892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9729216" y="1371600"/>
            <a:ext cx="2231136" cy="73152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838944" y="1536192"/>
            <a:ext cx="2011680" cy="50292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C1A12"/>
                </a:solidFill>
                <a:latin typeface="Calibri"/>
              </a:rPr>
              <a:t>Mermoz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838944" y="2029968"/>
            <a:ext cx="2011680" cy="256032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2F7F7C"/>
                </a:solidFill>
                <a:latin typeface="Calibri"/>
              </a:rPr>
              <a:t>4 titulaires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838944" y="2331720"/>
            <a:ext cx="2011680" cy="370332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334155"/>
                </a:solidFill>
                <a:latin typeface="Calibri"/>
              </a:rPr>
              <a:t>Audrey Kerob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334155"/>
                </a:solidFill>
                <a:latin typeface="Calibri"/>
              </a:rPr>
              <a:t>Céline Defontaine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334155"/>
                </a:solidFill>
                <a:latin typeface="Calibri"/>
              </a:rPr>
              <a:t>Sophie Chenal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334155"/>
                </a:solidFill>
                <a:latin typeface="Calibri"/>
              </a:rPr>
              <a:t>Carole Maillard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B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4008"/>
            <a:ext cx="1051560" cy="41148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8412480" cy="23774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4748B"/>
                </a:solidFill>
                <a:latin typeface="Calibri"/>
              </a:rPr>
              <a:t>AIBCN   ·   Assemblée générale   ·   23 septembre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6510528"/>
            <a:ext cx="1783080" cy="23774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4748B"/>
                </a:solidFill>
                <a:latin typeface="Calibri"/>
              </a:rPr>
              <a:t>10   /   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92608"/>
            <a:ext cx="10972800" cy="256032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16521"/>
                </a:solidFill>
                <a:latin typeface="Calibri"/>
              </a:rPr>
              <a:t>BILAN MORAL  ·  2025 /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530352"/>
            <a:ext cx="11155680" cy="566928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0C1A12"/>
                </a:solidFill>
                <a:latin typeface="Calibri"/>
              </a:rPr>
              <a:t>L'année en quelques dates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417320"/>
            <a:ext cx="5623560" cy="106070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04088" y="1545336"/>
            <a:ext cx="1554480" cy="7772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16521"/>
                </a:solidFill>
                <a:latin typeface="Calibri"/>
              </a:rPr>
              <a:t>AVRIL</a:t>
            </a:r>
          </a:p>
        </p:txBody>
      </p:sp>
      <p:sp>
        <p:nvSpPr>
          <p:cNvPr id="10" name="Rectangle 9"/>
          <p:cNvSpPr/>
          <p:nvPr/>
        </p:nvSpPr>
        <p:spPr>
          <a:xfrm>
            <a:off x="2194560" y="1673352"/>
            <a:ext cx="13716" cy="548640"/>
          </a:xfrm>
          <a:prstGeom prst="rect">
            <a:avLst/>
          </a:prstGeom>
          <a:solidFill>
            <a:srgbClr val="D7E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377439" y="1563624"/>
            <a:ext cx="3566160" cy="78638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1A12"/>
                </a:solidFill>
                <a:latin typeface="Calibri"/>
              </a:rPr>
              <a:t>Visio de présentation du collège Mermoz, et café des parents devant Saint-Exupéry.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09359" y="1417320"/>
            <a:ext cx="5623560" cy="106070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10527" y="1545336"/>
            <a:ext cx="1554480" cy="7772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16521"/>
                </a:solidFill>
                <a:latin typeface="Calibri"/>
              </a:rPr>
              <a:t>MAI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01000" y="1673352"/>
            <a:ext cx="13716" cy="548640"/>
          </a:xfrm>
          <a:prstGeom prst="rect">
            <a:avLst/>
          </a:prstGeom>
          <a:solidFill>
            <a:srgbClr val="D7E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83879" y="1563624"/>
            <a:ext cx="3566160" cy="78638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1A12"/>
                </a:solidFill>
                <a:latin typeface="Calibri"/>
              </a:rPr>
              <a:t>Soirée sur les écrans des adolescents, avec Flore Guattari, psychologue.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2606040"/>
            <a:ext cx="5623560" cy="106070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04088" y="2734056"/>
            <a:ext cx="1554480" cy="7772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16521"/>
                </a:solidFill>
                <a:latin typeface="Calibri"/>
              </a:rPr>
              <a:t>JUIN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194560" y="2862072"/>
            <a:ext cx="13716" cy="548640"/>
          </a:xfrm>
          <a:prstGeom prst="rect">
            <a:avLst/>
          </a:prstGeom>
          <a:solidFill>
            <a:srgbClr val="D7E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377439" y="2752344"/>
            <a:ext cx="3566160" cy="78638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1A12"/>
                </a:solidFill>
                <a:latin typeface="Calibri"/>
              </a:rPr>
              <a:t>Mobilisation Saint-Exupéry : aucune fermeture de classe à la rentrée.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59" y="2606040"/>
            <a:ext cx="5623560" cy="106070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10527" y="2734056"/>
            <a:ext cx="1554480" cy="7772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16521"/>
                </a:solidFill>
                <a:latin typeface="Calibri"/>
              </a:rPr>
              <a:t>JUIN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001000" y="2862072"/>
            <a:ext cx="13716" cy="548640"/>
          </a:xfrm>
          <a:prstGeom prst="rect">
            <a:avLst/>
          </a:prstGeom>
          <a:solidFill>
            <a:srgbClr val="D7E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183879" y="2752344"/>
            <a:ext cx="3566160" cy="78638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1A12"/>
                </a:solidFill>
                <a:latin typeface="Calibri"/>
              </a:rPr>
              <a:t>Courriers canicule avec l'API. Première réponse de la mairie.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02920" y="3794760"/>
            <a:ext cx="5623560" cy="106070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04088" y="3922776"/>
            <a:ext cx="1554480" cy="7772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16521"/>
                </a:solidFill>
                <a:latin typeface="Calibri"/>
              </a:rPr>
              <a:t>JUIN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194560" y="4050792"/>
            <a:ext cx="13716" cy="548640"/>
          </a:xfrm>
          <a:prstGeom prst="rect">
            <a:avLst/>
          </a:prstGeom>
          <a:solidFill>
            <a:srgbClr val="D7E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377439" y="3941064"/>
            <a:ext cx="3566160" cy="78638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1A12"/>
                </a:solidFill>
                <a:latin typeface="Calibri"/>
              </a:rPr>
              <a:t>Forum des associations, troc de livres, apéro de fin d'année au Captain Fox.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59" y="3794760"/>
            <a:ext cx="5623560" cy="106070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510527" y="3922776"/>
            <a:ext cx="1554480" cy="7772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16521"/>
                </a:solidFill>
                <a:latin typeface="Calibri"/>
              </a:rPr>
              <a:t>JUIN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001000" y="4050792"/>
            <a:ext cx="13716" cy="548640"/>
          </a:xfrm>
          <a:prstGeom prst="rect">
            <a:avLst/>
          </a:prstGeom>
          <a:solidFill>
            <a:srgbClr val="D7E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183879" y="3941064"/>
            <a:ext cx="3566160" cy="78638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1A12"/>
                </a:solidFill>
                <a:latin typeface="Calibri"/>
              </a:rPr>
              <a:t>Challenge créatif des CE2, autour de Loup affamé.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02920" y="4983480"/>
            <a:ext cx="5623560" cy="106070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04088" y="5111496"/>
            <a:ext cx="1554480" cy="7772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16521"/>
                </a:solidFill>
                <a:latin typeface="Calibri"/>
              </a:rPr>
              <a:t>SEPT.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194560" y="5239512"/>
            <a:ext cx="13716" cy="548640"/>
          </a:xfrm>
          <a:prstGeom prst="rect">
            <a:avLst/>
          </a:prstGeom>
          <a:solidFill>
            <a:srgbClr val="D7E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2377439" y="5129784"/>
            <a:ext cx="3566160" cy="78638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1A12"/>
                </a:solidFill>
                <a:latin typeface="Calibri"/>
              </a:rPr>
              <a:t>Brunch de rentrée au centre Élisa Déroche, avec le magicien Jimbreizt.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309359" y="4983480"/>
            <a:ext cx="5623560" cy="106070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510527" y="5111496"/>
            <a:ext cx="1554480" cy="7772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16521"/>
                </a:solidFill>
                <a:latin typeface="Calibri"/>
              </a:rPr>
              <a:t>TOUTE L'ANNÉE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8001000" y="5239512"/>
            <a:ext cx="13716" cy="548640"/>
          </a:xfrm>
          <a:prstGeom prst="rect">
            <a:avLst/>
          </a:prstGeom>
          <a:solidFill>
            <a:srgbClr val="D7E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183879" y="5129784"/>
            <a:ext cx="3566160" cy="78638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1A12"/>
                </a:solidFill>
                <a:latin typeface="Calibri"/>
              </a:rPr>
              <a:t>Cafés du vendredi à la boulangerie Amana, et suivi des conseils.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B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4008"/>
            <a:ext cx="1051560" cy="41148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8412480" cy="23774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4748B"/>
                </a:solidFill>
                <a:latin typeface="Calibri"/>
              </a:rPr>
              <a:t>AIBCN   ·   Assemblée générale   ·   23 septembre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6510528"/>
            <a:ext cx="1783080" cy="23774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4748B"/>
                </a:solidFill>
                <a:latin typeface="Calibri"/>
              </a:rPr>
              <a:t>11   /   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92608"/>
            <a:ext cx="10972800" cy="256032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16521"/>
                </a:solidFill>
                <a:latin typeface="Calibri"/>
              </a:rPr>
              <a:t>TROIS DOSSIERS PORTÉS AVEC LES FAMILLES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530352"/>
            <a:ext cx="11155680" cy="566928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0C1A12"/>
                </a:solidFill>
                <a:latin typeface="Calibri"/>
              </a:rPr>
              <a:t>Là où la voix des parents a pesé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" y="1463040"/>
            <a:ext cx="3657600" cy="46177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57200" y="1463040"/>
            <a:ext cx="3657600" cy="91440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3232" y="1783080"/>
            <a:ext cx="3108960" cy="50292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2F7F7C"/>
                </a:solidFill>
                <a:latin typeface="Calibri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3232" y="2377440"/>
            <a:ext cx="3154680" cy="10515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1A12"/>
                </a:solidFill>
                <a:latin typeface="Calibri"/>
              </a:rPr>
              <a:t>Classes à Saint-Exupéry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3232" y="3566160"/>
            <a:ext cx="3154680" cy="210312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334155"/>
                </a:solidFill>
                <a:latin typeface="Calibri"/>
              </a:rPr>
              <a:t>Une fermeture de classe de maternelle était engagée. Pétition, rassemblement, travail avec les équipes. Aucune classe ne ferme à la rentrée 2026.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97680" y="1463040"/>
            <a:ext cx="3657600" cy="46177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297680" y="1463040"/>
            <a:ext cx="3657600" cy="91440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53712" y="1783080"/>
            <a:ext cx="3108960" cy="50292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16521"/>
                </a:solidFill>
                <a:latin typeface="Calibri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53712" y="2377440"/>
            <a:ext cx="3154680" cy="10515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1A12"/>
                </a:solidFill>
                <a:latin typeface="Calibri"/>
              </a:rPr>
              <a:t>Plan canicule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3712" y="3566160"/>
            <a:ext cx="3154680" cy="210312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334155"/>
                </a:solidFill>
                <a:latin typeface="Calibri"/>
              </a:rPr>
              <a:t>Courriers communs API et AIBCN les 19 et 24 juin. La mairie répond : mesures en cours, groupes de travail avec les parents, retour d'expérience annoncé.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38160" y="1463040"/>
            <a:ext cx="3657600" cy="46177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38160" y="1463040"/>
            <a:ext cx="3657600" cy="91440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94192" y="1783080"/>
            <a:ext cx="3108960" cy="50292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2F7F7C"/>
                </a:solidFill>
                <a:latin typeface="Calibri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94192" y="2377440"/>
            <a:ext cx="3154680" cy="10515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1A12"/>
                </a:solidFill>
                <a:latin typeface="Calibri"/>
              </a:rPr>
              <a:t>Cantine scolaire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94192" y="3566160"/>
            <a:ext cx="3154680" cy="210312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334155"/>
                </a:solidFill>
                <a:latin typeface="Calibri"/>
              </a:rPr>
              <a:t>Scolarest assure la restauration depuis la rentrée, par choix de la Ville. L'AIBCN suit les repas, les menus et la place des familles. Les menus sont dans l'application Foodi.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B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4008"/>
            <a:ext cx="1051560" cy="41148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8412480" cy="23774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4748B"/>
                </a:solidFill>
                <a:latin typeface="Calibri"/>
              </a:rPr>
              <a:t>AIBCN   ·   Assemblée générale   ·   23 septembre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6510528"/>
            <a:ext cx="1783080" cy="23774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4748B"/>
                </a:solidFill>
                <a:latin typeface="Calibri"/>
              </a:rPr>
              <a:t>12   /   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92608"/>
            <a:ext cx="10972800" cy="256032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16521"/>
                </a:solidFill>
                <a:latin typeface="Calibri"/>
              </a:rPr>
              <a:t>LE QUOTIDIEN DE L'ASSOCIATION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530352"/>
            <a:ext cx="11155680" cy="566928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0C1A12"/>
                </a:solidFill>
                <a:latin typeface="Calibri"/>
              </a:rPr>
              <a:t>Se voir, s'informer, adhérer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" y="1463040"/>
            <a:ext cx="3657600" cy="2148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57200" y="1463040"/>
            <a:ext cx="82296" cy="2148840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1719072"/>
            <a:ext cx="3154680" cy="41148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C1A12"/>
                </a:solidFill>
                <a:latin typeface="Calibri"/>
              </a:rPr>
              <a:t>Le site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2286000"/>
            <a:ext cx="3154680" cy="10515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334155"/>
                </a:solidFill>
                <a:latin typeface="Calibri"/>
              </a:rPr>
              <a:t>aibcn.fr relaie l'actualité, les écoles, les documents et les rendez-vous.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97680" y="1463040"/>
            <a:ext cx="3657600" cy="2148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297680" y="1463040"/>
            <a:ext cx="82296" cy="2148840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0288" y="1719072"/>
            <a:ext cx="3154680" cy="41148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C1A12"/>
                </a:solidFill>
                <a:latin typeface="Calibri"/>
              </a:rPr>
              <a:t>HelloAsso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0288" y="2286000"/>
            <a:ext cx="3154680" cy="10515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334155"/>
                </a:solidFill>
                <a:latin typeface="Calibri"/>
              </a:rPr>
              <a:t>L'adhésion 2026/2027 se fait en ligne. Elle ouvre le droit de vote à l'AG.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1463040"/>
            <a:ext cx="3657600" cy="2148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38160" y="1463040"/>
            <a:ext cx="82296" cy="2148840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30768" y="1719072"/>
            <a:ext cx="3154680" cy="41148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C1A12"/>
                </a:solidFill>
                <a:latin typeface="Calibri"/>
              </a:rPr>
              <a:t>Kubiq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30768" y="2286000"/>
            <a:ext cx="3154680" cy="10515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334155"/>
                </a:solidFill>
                <a:latin typeface="Calibri"/>
              </a:rPr>
              <a:t>La communauté des adhérents, pour les infos et les échanges du quotidien.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794760"/>
            <a:ext cx="3657600" cy="2148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57200" y="3794760"/>
            <a:ext cx="82296" cy="2148840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9808" y="4050792"/>
            <a:ext cx="3154680" cy="41148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C1A12"/>
                </a:solidFill>
                <a:latin typeface="Calibri"/>
              </a:rPr>
              <a:t>A-qui-S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9808" y="4617720"/>
            <a:ext cx="3154680" cy="10515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334155"/>
                </a:solidFill>
                <a:latin typeface="Calibri"/>
              </a:rPr>
              <a:t>Étiquettes et tampons : jusqu'à 15 % avec le code partenaire BOI1786.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297680" y="3794760"/>
            <a:ext cx="3657600" cy="2148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297680" y="3794760"/>
            <a:ext cx="82296" cy="2148840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90288" y="4050792"/>
            <a:ext cx="3154680" cy="41148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C1A12"/>
                </a:solidFill>
                <a:latin typeface="Calibri"/>
              </a:rPr>
              <a:t>Cafés parents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90288" y="4617720"/>
            <a:ext cx="3154680" cy="10515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334155"/>
                </a:solidFill>
                <a:latin typeface="Calibri"/>
              </a:rPr>
              <a:t>Chaque vendredi, 8h30, boulangerie Amana, 1 rue Hoche.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138160" y="3794760"/>
            <a:ext cx="3657600" cy="2148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138160" y="3794760"/>
            <a:ext cx="82296" cy="2148840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430768" y="4050792"/>
            <a:ext cx="3154680" cy="41148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C1A12"/>
                </a:solidFill>
                <a:latin typeface="Calibri"/>
              </a:rPr>
              <a:t>Avec l'API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430768" y="4617720"/>
            <a:ext cx="3154680" cy="10515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334155"/>
                </a:solidFill>
                <a:latin typeface="Calibri"/>
              </a:rPr>
              <a:t>Maternelle au lycée : on porte ensemble les sujets de ville, comme la canicule.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B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4008"/>
            <a:ext cx="1051560" cy="41148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8412480" cy="23774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4748B"/>
                </a:solidFill>
                <a:latin typeface="Calibri"/>
              </a:rPr>
              <a:t>AIBCN   ·   Assemblée générale   ·   23 septembre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6510528"/>
            <a:ext cx="1783080" cy="23774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4748B"/>
                </a:solidFill>
                <a:latin typeface="Calibri"/>
              </a:rPr>
              <a:t>13   /   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92608"/>
            <a:ext cx="10972800" cy="256032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16521"/>
                </a:solidFill>
                <a:latin typeface="Calibri"/>
              </a:rPr>
              <a:t>POINT 2 DE L'ORDRE DU JOUR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530352"/>
            <a:ext cx="11155680" cy="566928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0C1A12"/>
                </a:solidFill>
                <a:latin typeface="Calibri"/>
              </a:rPr>
              <a:t>Bilan financier 2025 / 2026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463040"/>
            <a:ext cx="6903720" cy="46177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1783080"/>
            <a:ext cx="6309360" cy="8229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>
                <a:solidFill>
                  <a:srgbClr val="0C1A12"/>
                </a:solidFill>
                <a:latin typeface="Calibri"/>
              </a:rPr>
              <a:t>Les comptes sont présentés en séance.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2834640"/>
            <a:ext cx="6309360" cy="12344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334155"/>
                </a:solidFill>
                <a:latin typeface="Calibri"/>
              </a:rPr>
              <a:t>Recettes, dépenses, résultat et trésorerie : le rapport chiffré est celui remis par la trésorerie aux adhérents présents. Il n'est pas repris ici.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4206240"/>
            <a:ext cx="6309360" cy="109728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334155"/>
                </a:solidFill>
                <a:latin typeface="Calibri"/>
              </a:rPr>
              <a:t>L'assemblée peut ensuite se prononcer sur ce bilan, avant le renouvellement du bureau.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35240" y="1463040"/>
            <a:ext cx="4023360" cy="4617720"/>
          </a:xfrm>
          <a:prstGeom prst="roundRect">
            <a:avLst>
              <a:gd name="adj" fmla="val 6000"/>
            </a:avLst>
          </a:prstGeom>
          <a:solidFill>
            <a:srgbClr val="1A45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955279" y="1874519"/>
            <a:ext cx="3429000" cy="8229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800" b="1">
                <a:solidFill>
                  <a:srgbClr val="F16521"/>
                </a:solidFill>
                <a:latin typeface="Calibri"/>
              </a:rPr>
              <a:t>80 %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55279" y="2880360"/>
            <a:ext cx="3429000" cy="109728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Calibri"/>
              </a:rPr>
              <a:t>du budget va directement aux projets d'écoles.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55279" y="4206240"/>
            <a:ext cx="3429000" cy="109728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D7EFED"/>
                </a:solidFill>
                <a:latin typeface="Calibri"/>
              </a:rPr>
              <a:t>Repère publié sur le site. Le détail de l'exercice est oral.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B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4008"/>
            <a:ext cx="1051560" cy="41148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8412480" cy="23774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4748B"/>
                </a:solidFill>
                <a:latin typeface="Calibri"/>
              </a:rPr>
              <a:t>AIBCN   ·   Assemblée générale   ·   23 septembre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6510528"/>
            <a:ext cx="1783080" cy="23774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4748B"/>
                </a:solidFill>
                <a:latin typeface="Calibri"/>
              </a:rPr>
              <a:t>14   /   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92608"/>
            <a:ext cx="10972800" cy="256032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16521"/>
                </a:solidFill>
                <a:latin typeface="Calibri"/>
              </a:rPr>
              <a:t>L'ASSOCIATION AUJOURD'HUI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530352"/>
            <a:ext cx="11155680" cy="566928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0C1A12"/>
                </a:solidFill>
                <a:latin typeface="Calibri"/>
              </a:rPr>
              <a:t>Le bureau actuel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1554480"/>
            <a:ext cx="2212848" cy="37947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11480" y="1554480"/>
            <a:ext cx="2212848" cy="73152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60704" y="1874519"/>
            <a:ext cx="914400" cy="914400"/>
          </a:xfrm>
          <a:prstGeom prst="ellipse">
            <a:avLst/>
          </a:prstGeom>
          <a:solidFill>
            <a:srgbClr val="E7F3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60704" y="2084831"/>
            <a:ext cx="914400" cy="50292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A4543"/>
                </a:solidFill>
                <a:latin typeface="Calibri"/>
              </a:rPr>
              <a:t>KS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" y="2971800"/>
            <a:ext cx="1993392" cy="7772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C1A12"/>
                </a:solidFill>
                <a:latin typeface="Calibri"/>
              </a:rPr>
              <a:t>Kévin Sériné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1208" y="3794760"/>
            <a:ext cx="1993392" cy="3200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2F7F7C"/>
                </a:solidFill>
                <a:latin typeface="Calibri"/>
              </a:rPr>
              <a:t>Président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752344" y="1554480"/>
            <a:ext cx="2212848" cy="37947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52344" y="1554480"/>
            <a:ext cx="2212848" cy="73152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3401568" y="1874519"/>
            <a:ext cx="914400" cy="914400"/>
          </a:xfrm>
          <a:prstGeom prst="ellipse">
            <a:avLst/>
          </a:prstGeom>
          <a:solidFill>
            <a:srgbClr val="E7F3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401568" y="2084831"/>
            <a:ext cx="914400" cy="50292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A4543"/>
                </a:solidFill>
                <a:latin typeface="Calibri"/>
              </a:rPr>
              <a:t>HZ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62072" y="2971800"/>
            <a:ext cx="1993392" cy="7772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C1A12"/>
                </a:solidFill>
                <a:latin typeface="Calibri"/>
              </a:rPr>
              <a:t>Hamza Zarrouk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62072" y="3794760"/>
            <a:ext cx="1993392" cy="3200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2F7F7C"/>
                </a:solidFill>
                <a:latin typeface="Calibri"/>
              </a:rPr>
              <a:t>Trésorier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93208" y="1554480"/>
            <a:ext cx="2212848" cy="37947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093208" y="1554480"/>
            <a:ext cx="2212848" cy="73152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5742432" y="1874519"/>
            <a:ext cx="914400" cy="914400"/>
          </a:xfrm>
          <a:prstGeom prst="ellipse">
            <a:avLst/>
          </a:prstGeom>
          <a:solidFill>
            <a:srgbClr val="E7F3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742432" y="2084831"/>
            <a:ext cx="914400" cy="50292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A4543"/>
                </a:solidFill>
                <a:latin typeface="Calibri"/>
              </a:rPr>
              <a:t>MJ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202936" y="2971800"/>
            <a:ext cx="1993392" cy="7772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C1A12"/>
                </a:solidFill>
                <a:latin typeface="Calibri"/>
              </a:rPr>
              <a:t>Manel Jehanno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02936" y="3794760"/>
            <a:ext cx="1993392" cy="3200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2F7F7C"/>
                </a:solidFill>
                <a:latin typeface="Calibri"/>
              </a:rPr>
              <a:t>Secrétaire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434071" y="1554480"/>
            <a:ext cx="2212848" cy="37947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7434071" y="1554480"/>
            <a:ext cx="2212848" cy="73152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8083296" y="1874519"/>
            <a:ext cx="914400" cy="914400"/>
          </a:xfrm>
          <a:prstGeom prst="ellipse">
            <a:avLst/>
          </a:prstGeom>
          <a:solidFill>
            <a:srgbClr val="E7F3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083296" y="2084831"/>
            <a:ext cx="914400" cy="50292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A4543"/>
                </a:solidFill>
                <a:latin typeface="Calibri"/>
              </a:rPr>
              <a:t>AH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543799" y="2971800"/>
            <a:ext cx="1993392" cy="7772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C1A12"/>
                </a:solidFill>
                <a:latin typeface="Calibri"/>
              </a:rPr>
              <a:t>Anne-Laure Hautin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543799" y="3794760"/>
            <a:ext cx="1993392" cy="3200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2F7F7C"/>
                </a:solidFill>
                <a:latin typeface="Calibri"/>
              </a:rPr>
              <a:t>Secrétaire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9774936" y="1554480"/>
            <a:ext cx="2212848" cy="37947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9774936" y="1554480"/>
            <a:ext cx="2212848" cy="73152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10424159" y="1874519"/>
            <a:ext cx="914400" cy="914400"/>
          </a:xfrm>
          <a:prstGeom prst="ellipse">
            <a:avLst/>
          </a:prstGeom>
          <a:solidFill>
            <a:srgbClr val="F6DD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0424159" y="2084831"/>
            <a:ext cx="914400" cy="50292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C2410C"/>
                </a:solidFill>
                <a:latin typeface="Calibri"/>
              </a:rPr>
              <a:t>AK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884663" y="2971800"/>
            <a:ext cx="1993392" cy="7772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C1A12"/>
                </a:solidFill>
                <a:latin typeface="Calibri"/>
              </a:rPr>
              <a:t>Audrey Kerob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884663" y="3794760"/>
            <a:ext cx="1993392" cy="3200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2F7F7C"/>
                </a:solidFill>
                <a:latin typeface="Calibri"/>
              </a:rPr>
              <a:t>Secrétaire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884663" y="4206240"/>
            <a:ext cx="1993392" cy="73152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C2410C"/>
                </a:solidFill>
                <a:latin typeface="Calibri"/>
              </a:rPr>
              <a:t>Quitte le bureau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C2410C"/>
                </a:solidFill>
                <a:latin typeface="Calibri"/>
              </a:rPr>
              <a:t>cette année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02920" y="5577840"/>
            <a:ext cx="11155680" cy="3200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64748B"/>
                </a:solidFill>
                <a:latin typeface="Calibri"/>
              </a:rPr>
              <a:t>aibcn.contact@gmail.com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B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4008"/>
            <a:ext cx="1051560" cy="41148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8412480" cy="23774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4748B"/>
                </a:solidFill>
                <a:latin typeface="Calibri"/>
              </a:rPr>
              <a:t>AIBCN   ·   Assemblée générale   ·   23 septembre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6510528"/>
            <a:ext cx="1783080" cy="23774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4748B"/>
                </a:solidFill>
                <a:latin typeface="Calibri"/>
              </a:rPr>
              <a:t>15   /   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92608"/>
            <a:ext cx="10972800" cy="256032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16521"/>
                </a:solidFill>
                <a:latin typeface="Calibri"/>
              </a:rPr>
              <a:t>SOUMIS AU VOTE DE L'ASSEMBLÉE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530352"/>
            <a:ext cx="11155680" cy="566928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0C1A12"/>
                </a:solidFill>
                <a:latin typeface="Calibri"/>
              </a:rPr>
              <a:t>Le bureau proposé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234440"/>
            <a:ext cx="11155680" cy="3200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334155"/>
                </a:solidFill>
                <a:latin typeface="Calibri"/>
              </a:rPr>
              <a:t>Audrey Kerob quitte le bureau. Trois arrivées sont proposées.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691640"/>
            <a:ext cx="5943600" cy="27432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2F7F7C"/>
                </a:solidFill>
                <a:latin typeface="Calibri"/>
              </a:rPr>
              <a:t>ILS POURSUIVENT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2057400"/>
            <a:ext cx="5760720" cy="8412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02920" y="2057400"/>
            <a:ext cx="73152" cy="841248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2185416"/>
            <a:ext cx="3840480" cy="32918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C1A12"/>
                </a:solidFill>
                <a:latin typeface="Calibri"/>
              </a:rPr>
              <a:t>Kévin Sériné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2514600"/>
            <a:ext cx="3840480" cy="27432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4748B"/>
                </a:solidFill>
                <a:latin typeface="Calibri"/>
              </a:rPr>
              <a:t>Président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3017520"/>
            <a:ext cx="5760720" cy="8412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02920" y="3017520"/>
            <a:ext cx="73152" cy="841248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" y="3145536"/>
            <a:ext cx="3840480" cy="32918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C1A12"/>
                </a:solidFill>
                <a:latin typeface="Calibri"/>
              </a:rPr>
              <a:t>Hamza Zarrouk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3474720"/>
            <a:ext cx="3840480" cy="27432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4748B"/>
                </a:solidFill>
                <a:latin typeface="Calibri"/>
              </a:rPr>
              <a:t>Trésorier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2920" y="3977639"/>
            <a:ext cx="5760720" cy="8412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3977639"/>
            <a:ext cx="73152" cy="841248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2960" y="4105655"/>
            <a:ext cx="3840480" cy="32918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C1A12"/>
                </a:solidFill>
                <a:latin typeface="Calibri"/>
              </a:rPr>
              <a:t>Manel Jehanno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" y="4434840"/>
            <a:ext cx="3840480" cy="27432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4748B"/>
                </a:solidFill>
                <a:latin typeface="Calibri"/>
              </a:rPr>
              <a:t>Secrétaire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2920" y="4937760"/>
            <a:ext cx="5760720" cy="8412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2920" y="4937760"/>
            <a:ext cx="73152" cy="841248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2960" y="5065776"/>
            <a:ext cx="3840480" cy="32918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C1A12"/>
                </a:solidFill>
                <a:latin typeface="Calibri"/>
              </a:rPr>
              <a:t>Anne-Laure Hautin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60" y="5394960"/>
            <a:ext cx="3840480" cy="27432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4748B"/>
                </a:solidFill>
                <a:latin typeface="Calibri"/>
              </a:rPr>
              <a:t>Secrétaire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37960" y="1691640"/>
            <a:ext cx="5029200" cy="27432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16521"/>
                </a:solidFill>
                <a:latin typeface="Calibri"/>
              </a:rPr>
              <a:t>PROPOSÉS CETTE ANNÉE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537960" y="2057400"/>
            <a:ext cx="5120640" cy="1143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537960" y="2057400"/>
            <a:ext cx="73152" cy="1143000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858000" y="2221992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0C1A12"/>
                </a:solidFill>
                <a:latin typeface="Calibri"/>
              </a:rPr>
              <a:t>Nolwenn Coppens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58000" y="2651760"/>
            <a:ext cx="4572000" cy="3200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C2410C"/>
                </a:solidFill>
                <a:latin typeface="Calibri"/>
              </a:rPr>
              <a:t>Secrétaire, proposée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537960" y="3337560"/>
            <a:ext cx="5120640" cy="1143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6537960" y="3337560"/>
            <a:ext cx="73152" cy="1143000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858000" y="3502152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0C1A12"/>
                </a:solidFill>
                <a:latin typeface="Calibri"/>
              </a:rPr>
              <a:t>Diane Rollet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58000" y="3931920"/>
            <a:ext cx="4572000" cy="3200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C2410C"/>
                </a:solidFill>
                <a:latin typeface="Calibri"/>
              </a:rPr>
              <a:t>Proposée au bureau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537960" y="4617720"/>
            <a:ext cx="5120640" cy="1143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6537960" y="4617720"/>
            <a:ext cx="73152" cy="1143000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858000" y="4782312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0C1A12"/>
                </a:solidFill>
                <a:latin typeface="Calibri"/>
              </a:rPr>
              <a:t>Niriman Haroun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858000" y="5212080"/>
            <a:ext cx="4572000" cy="3200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C2410C"/>
                </a:solidFill>
                <a:latin typeface="Calibri"/>
              </a:rPr>
              <a:t>Proposé au bureau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B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4008"/>
            <a:ext cx="1051560" cy="41148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8412480" cy="23774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4748B"/>
                </a:solidFill>
                <a:latin typeface="Calibri"/>
              </a:rPr>
              <a:t>AIBCN   ·   Assemblée générale   ·   23 septembre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6510528"/>
            <a:ext cx="1783080" cy="23774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4748B"/>
                </a:solidFill>
                <a:latin typeface="Calibri"/>
              </a:rPr>
              <a:t>16   /   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92608"/>
            <a:ext cx="10972800" cy="256032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16521"/>
                </a:solidFill>
                <a:latin typeface="Calibri"/>
              </a:rPr>
              <a:t>ÉLECTIONS DES REPRÉSENTANTS  ·  9 OCTOBRE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530352"/>
            <a:ext cx="11155680" cy="566928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0C1A12"/>
                </a:solidFill>
                <a:latin typeface="Calibri"/>
              </a:rPr>
              <a:t>École Saint-Exupéry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234440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334155"/>
                </a:solidFill>
                <a:latin typeface="Calibri"/>
              </a:rPr>
              <a:t>Têtes de liste AIBCN  2026 / 2027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1828800"/>
            <a:ext cx="5577840" cy="3246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02920" y="1828800"/>
            <a:ext cx="5577840" cy="91440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2788920"/>
            <a:ext cx="4846320" cy="10058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0C1A12"/>
                </a:solidFill>
                <a:latin typeface="Calibri"/>
              </a:rPr>
              <a:t>Manel Jehanno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886200"/>
            <a:ext cx="4846320" cy="3657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2F7F7C"/>
                </a:solidFill>
                <a:latin typeface="Calibri"/>
              </a:rPr>
              <a:t>Tête de liste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55080" y="1828800"/>
            <a:ext cx="5577840" cy="3246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355080" y="1828800"/>
            <a:ext cx="5577840" cy="91440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720840" y="2788920"/>
            <a:ext cx="4846320" cy="10058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0C1A12"/>
                </a:solidFill>
                <a:latin typeface="Calibri"/>
              </a:rPr>
              <a:t>Diane Rollet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20840" y="3886200"/>
            <a:ext cx="4846320" cy="3657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16521"/>
                </a:solidFill>
                <a:latin typeface="Calibri"/>
              </a:rPr>
              <a:t>Tête de liste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5303520"/>
            <a:ext cx="11155680" cy="3200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A4543"/>
                </a:solidFill>
                <a:latin typeface="Calibri"/>
              </a:rPr>
              <a:t>stexupery.aibcn@gmail.com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5715000"/>
            <a:ext cx="11155680" cy="3200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4748B"/>
                </a:solidFill>
                <a:latin typeface="Calibri"/>
              </a:rPr>
              <a:t>Tous les parents votent, adhérents ou non. Correspondance du 5 au 9 octobre, ou urne le 9.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B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4008"/>
            <a:ext cx="1051560" cy="41148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8412480" cy="23774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4748B"/>
                </a:solidFill>
                <a:latin typeface="Calibri"/>
              </a:rPr>
              <a:t>AIBCN   ·   Assemblée générale   ·   23 septembre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6510528"/>
            <a:ext cx="1783080" cy="23774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4748B"/>
                </a:solidFill>
                <a:latin typeface="Calibri"/>
              </a:rPr>
              <a:t>17   /   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92608"/>
            <a:ext cx="10972800" cy="256032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16521"/>
                </a:solidFill>
                <a:latin typeface="Calibri"/>
              </a:rPr>
              <a:t>ÉLECTIONS DES REPRÉSENTANTS  ·  9 OCTOBRE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530352"/>
            <a:ext cx="11155680" cy="566928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0C1A12"/>
                </a:solidFill>
                <a:latin typeface="Calibri"/>
              </a:rPr>
              <a:t>École Gramme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234440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334155"/>
                </a:solidFill>
                <a:latin typeface="Calibri"/>
              </a:rPr>
              <a:t>Têtes de liste AIBCN  2026 / 2027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1828800"/>
            <a:ext cx="5577840" cy="3246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02920" y="1828800"/>
            <a:ext cx="5577840" cy="91440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2788920"/>
            <a:ext cx="4846320" cy="10058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0C1A12"/>
                </a:solidFill>
                <a:latin typeface="Calibri"/>
              </a:rPr>
              <a:t>Jérémy Canalias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886200"/>
            <a:ext cx="4846320" cy="3657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2F7F7C"/>
                </a:solidFill>
                <a:latin typeface="Calibri"/>
              </a:rPr>
              <a:t>Tête de liste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55080" y="1828800"/>
            <a:ext cx="5577840" cy="3246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355080" y="1828800"/>
            <a:ext cx="5577840" cy="91440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720840" y="2788920"/>
            <a:ext cx="4846320" cy="10058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0C1A12"/>
                </a:solidFill>
                <a:latin typeface="Calibri"/>
              </a:rPr>
              <a:t>Angèle Sors-Bouhadj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20840" y="3886200"/>
            <a:ext cx="4846320" cy="3657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16521"/>
                </a:solidFill>
                <a:latin typeface="Calibri"/>
              </a:rPr>
              <a:t>Tête de liste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5303520"/>
            <a:ext cx="11155680" cy="3200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A4543"/>
                </a:solidFill>
                <a:latin typeface="Calibri"/>
              </a:rPr>
              <a:t>gramme.aibcn@gmail.com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5715000"/>
            <a:ext cx="11155680" cy="3200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4748B"/>
                </a:solidFill>
                <a:latin typeface="Calibri"/>
              </a:rPr>
              <a:t>Tous les parents votent, adhérents ou non. Correspondance du 5 au 9 octobre, ou urne le 9.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B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4008"/>
            <a:ext cx="1051560" cy="41148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8412480" cy="23774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4748B"/>
                </a:solidFill>
                <a:latin typeface="Calibri"/>
              </a:rPr>
              <a:t>AIBCN   ·   Assemblée générale   ·   23 septembre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6510528"/>
            <a:ext cx="1783080" cy="23774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4748B"/>
                </a:solidFill>
                <a:latin typeface="Calibri"/>
              </a:rPr>
              <a:t>18   /   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92608"/>
            <a:ext cx="10972800" cy="256032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16521"/>
                </a:solidFill>
                <a:latin typeface="Calibri"/>
              </a:rPr>
              <a:t>ÉLECTIONS DES REPRÉSENTANTS  ·  9 OCTOBRE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530352"/>
            <a:ext cx="11155680" cy="566928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0C1A12"/>
                </a:solidFill>
                <a:latin typeface="Calibri"/>
              </a:rPr>
              <a:t>Jules Ferry maternelle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234440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334155"/>
                </a:solidFill>
                <a:latin typeface="Calibri"/>
              </a:rPr>
              <a:t>Têtes de liste AIBCN  2026 / 2027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1828800"/>
            <a:ext cx="5577840" cy="3246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02920" y="1828800"/>
            <a:ext cx="5577840" cy="91440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2788920"/>
            <a:ext cx="4846320" cy="10058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0C1A12"/>
                </a:solidFill>
                <a:latin typeface="Calibri"/>
              </a:rPr>
              <a:t>Alison Donat-Chauvel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886200"/>
            <a:ext cx="4846320" cy="3657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2F7F7C"/>
                </a:solidFill>
                <a:latin typeface="Calibri"/>
              </a:rPr>
              <a:t>Tête de liste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55080" y="1828800"/>
            <a:ext cx="5577840" cy="3246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355080" y="1828800"/>
            <a:ext cx="5577840" cy="91440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720840" y="2788920"/>
            <a:ext cx="4846320" cy="10058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0C1A12"/>
                </a:solidFill>
                <a:latin typeface="Calibri"/>
              </a:rPr>
              <a:t>Eugénie Thomas-Castillo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20840" y="3886200"/>
            <a:ext cx="4846320" cy="3657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16521"/>
                </a:solidFill>
                <a:latin typeface="Calibri"/>
              </a:rPr>
              <a:t>Tête de liste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5303520"/>
            <a:ext cx="11155680" cy="3200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A4543"/>
                </a:solidFill>
                <a:latin typeface="Calibri"/>
              </a:rPr>
              <a:t>julesferrymaternelle.aibcn@gmail.com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5715000"/>
            <a:ext cx="11155680" cy="3200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4748B"/>
                </a:solidFill>
                <a:latin typeface="Calibri"/>
              </a:rPr>
              <a:t>Tous les parents votent, adhérents ou non. Correspondance du 5 au 9 octobre, ou urne le 9.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B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4008"/>
            <a:ext cx="1051560" cy="41148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8412480" cy="23774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4748B"/>
                </a:solidFill>
                <a:latin typeface="Calibri"/>
              </a:rPr>
              <a:t>AIBCN   ·   Assemblée générale   ·   23 septembre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6510528"/>
            <a:ext cx="1783080" cy="23774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4748B"/>
                </a:solidFill>
                <a:latin typeface="Calibri"/>
              </a:rPr>
              <a:t>19   /   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92608"/>
            <a:ext cx="10972800" cy="256032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16521"/>
                </a:solidFill>
                <a:latin typeface="Calibri"/>
              </a:rPr>
              <a:t>ÉLECTIONS DES REPRÉSENTANTS  ·  9 OCTOBRE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530352"/>
            <a:ext cx="11155680" cy="566928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0C1A12"/>
                </a:solidFill>
                <a:latin typeface="Calibri"/>
              </a:rPr>
              <a:t>Jules Ferry élémentaire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234440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334155"/>
                </a:solidFill>
                <a:latin typeface="Calibri"/>
              </a:rPr>
              <a:t>Têtes de liste AIBCN  2026 / 2027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1828800"/>
            <a:ext cx="5577840" cy="3246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02920" y="1828800"/>
            <a:ext cx="5577840" cy="91440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2788920"/>
            <a:ext cx="4846320" cy="10058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0C1A12"/>
                </a:solidFill>
                <a:latin typeface="Calibri"/>
              </a:rPr>
              <a:t>Violaine Bigo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886200"/>
            <a:ext cx="4846320" cy="3657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2F7F7C"/>
                </a:solidFill>
                <a:latin typeface="Calibri"/>
              </a:rPr>
              <a:t>Tête de liste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55080" y="1828800"/>
            <a:ext cx="5577840" cy="3246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355080" y="1828800"/>
            <a:ext cx="5577840" cy="91440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720840" y="2788920"/>
            <a:ext cx="4846320" cy="10058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0C1A12"/>
                </a:solidFill>
                <a:latin typeface="Calibri"/>
              </a:rPr>
              <a:t>Diane Lipszyc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20840" y="3886200"/>
            <a:ext cx="4846320" cy="3657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16521"/>
                </a:solidFill>
                <a:latin typeface="Calibri"/>
              </a:rPr>
              <a:t>Tête de liste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5303520"/>
            <a:ext cx="11155680" cy="3200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A4543"/>
                </a:solidFill>
                <a:latin typeface="Calibri"/>
              </a:rPr>
              <a:t>julesferryelementaire.aibcn@gmail.com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5715000"/>
            <a:ext cx="11155680" cy="3200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4748B"/>
                </a:solidFill>
                <a:latin typeface="Calibri"/>
              </a:rPr>
              <a:t>Tous les parents votent, adhérents ou non. Correspondance du 5 au 9 octobre, ou urne le 9.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B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4008"/>
            <a:ext cx="1051560" cy="41148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8412480" cy="23774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4748B"/>
                </a:solidFill>
                <a:latin typeface="Calibri"/>
              </a:rPr>
              <a:t>AIBCN   ·   Assemblée générale   ·   23 septembre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6510528"/>
            <a:ext cx="1783080" cy="23774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4748B"/>
                </a:solidFill>
                <a:latin typeface="Calibri"/>
              </a:rPr>
              <a:t>20   /   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92608"/>
            <a:ext cx="10972800" cy="256032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16521"/>
                </a:solidFill>
                <a:latin typeface="Calibri"/>
              </a:rPr>
              <a:t>POINT 3 DE L'ORDRE DU JOUR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530352"/>
            <a:ext cx="11155680" cy="566928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0C1A12"/>
                </a:solidFill>
                <a:latin typeface="Calibri"/>
              </a:rPr>
              <a:t>Renouvellement du mandat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508760"/>
            <a:ext cx="11155680" cy="1965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1783080"/>
            <a:ext cx="10515600" cy="64008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1A12"/>
                </a:solidFill>
                <a:latin typeface="Calibri"/>
              </a:rPr>
              <a:t>L'assemblée est invitée à renouveler le mandat du président et du bureau.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2514600"/>
            <a:ext cx="10515600" cy="64008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334155"/>
                </a:solidFill>
                <a:latin typeface="Calibri"/>
              </a:rPr>
              <a:t>Le vote est réservé aux membres à jour de leur cotisation ce soir. Une procuration régulière permet de se faire représenter.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3749039"/>
            <a:ext cx="3611880" cy="23317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02920" y="3749039"/>
            <a:ext cx="3611880" cy="73152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31520" y="3977639"/>
            <a:ext cx="3154680" cy="27432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2F7F7C"/>
                </a:solidFill>
                <a:latin typeface="Calibri"/>
              </a:rPr>
              <a:t>PRÉSIDENT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4343400"/>
            <a:ext cx="3154680" cy="64008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0C1A12"/>
                </a:solidFill>
                <a:latin typeface="Calibri"/>
              </a:rPr>
              <a:t>Kévin Sériné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5074920"/>
            <a:ext cx="3154680" cy="68580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334155"/>
                </a:solidFill>
                <a:latin typeface="Calibri"/>
              </a:rPr>
              <a:t>Mandat soumis au vote de l'assemblée.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97680" y="3749039"/>
            <a:ext cx="3611880" cy="23317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297680" y="3749039"/>
            <a:ext cx="3611880" cy="73152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26280" y="3977639"/>
            <a:ext cx="3154680" cy="27432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16521"/>
                </a:solidFill>
                <a:latin typeface="Calibri"/>
              </a:rPr>
              <a:t>BUREAU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26280" y="4343400"/>
            <a:ext cx="3154680" cy="64008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0C1A12"/>
                </a:solidFill>
                <a:latin typeface="Calibri"/>
              </a:rPr>
              <a:t>À renouveler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26280" y="5074920"/>
            <a:ext cx="3154680" cy="68580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334155"/>
                </a:solidFill>
                <a:latin typeface="Calibri"/>
              </a:rPr>
              <a:t>Dans la composition présentée ce soir.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92440" y="3749039"/>
            <a:ext cx="3611880" cy="23317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092440" y="3749039"/>
            <a:ext cx="3611880" cy="73152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21040" y="3977639"/>
            <a:ext cx="3154680" cy="27432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2F7F7C"/>
                </a:solidFill>
                <a:latin typeface="Calibri"/>
              </a:rPr>
              <a:t>ADHÉRENTS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21040" y="4343400"/>
            <a:ext cx="3154680" cy="64008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0C1A12"/>
                </a:solidFill>
                <a:latin typeface="Calibri"/>
              </a:rPr>
              <a:t>À jour au 23 sept.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21040" y="5074920"/>
            <a:ext cx="3154680" cy="68580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334155"/>
                </a:solidFill>
                <a:latin typeface="Calibri"/>
              </a:rPr>
              <a:t>Cotisation 2026/2027 exigée pour voter.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B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4008"/>
            <a:ext cx="1051560" cy="41148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8412480" cy="23774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4748B"/>
                </a:solidFill>
                <a:latin typeface="Calibri"/>
              </a:rPr>
              <a:t>AIBCN   ·   Assemblée générale   ·   23 septembre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6510528"/>
            <a:ext cx="1783080" cy="23774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4748B"/>
                </a:solidFill>
                <a:latin typeface="Calibri"/>
              </a:rPr>
              <a:t>21   /   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92608"/>
            <a:ext cx="10972800" cy="256032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16521"/>
                </a:solidFill>
                <a:latin typeface="Calibri"/>
              </a:rPr>
              <a:t>APRÈS CE SOIR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530352"/>
            <a:ext cx="11155680" cy="566928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0C1A12"/>
                </a:solidFill>
                <a:latin typeface="Calibri"/>
              </a:rPr>
              <a:t>Ce qui nous attend en 2026 / 2027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417320"/>
            <a:ext cx="11155680" cy="106070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31520" y="1655064"/>
            <a:ext cx="585216" cy="585216"/>
          </a:xfrm>
          <a:prstGeom prst="ellipse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764792"/>
            <a:ext cx="585216" cy="3657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54480" y="1563624"/>
            <a:ext cx="9692640" cy="32918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C1A12"/>
                </a:solidFill>
                <a:latin typeface="Calibri"/>
              </a:rPr>
              <a:t>Cantine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54480" y="1929384"/>
            <a:ext cx="9692640" cy="41148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334155"/>
                </a:solidFill>
                <a:latin typeface="Calibri"/>
              </a:rPr>
              <a:t>Commissions menus, visites, retours des familles sur Scolarest. Un repas qui pose problème se signale à l'AIBCN.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2606040"/>
            <a:ext cx="11155680" cy="106070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31520" y="2843784"/>
            <a:ext cx="585216" cy="585216"/>
          </a:xfrm>
          <a:prstGeom prst="ellipse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2953512"/>
            <a:ext cx="585216" cy="3657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54480" y="2752344"/>
            <a:ext cx="9692640" cy="32918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C1A12"/>
                </a:solidFill>
                <a:latin typeface="Calibri"/>
              </a:rPr>
              <a:t>Canicule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54480" y="3118104"/>
            <a:ext cx="9692640" cy="41148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334155"/>
                </a:solidFill>
                <a:latin typeface="Calibri"/>
              </a:rPr>
              <a:t>Suivre les groupes de travail annoncés par la mairie : températures, équipements, égalité entre écoles.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2920" y="3794760"/>
            <a:ext cx="11155680" cy="106070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31520" y="4032504"/>
            <a:ext cx="585216" cy="585216"/>
          </a:xfrm>
          <a:prstGeom prst="ellipse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4142232"/>
            <a:ext cx="585216" cy="3657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54480" y="3941064"/>
            <a:ext cx="9692640" cy="32918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C1A12"/>
                </a:solidFill>
                <a:latin typeface="Calibri"/>
              </a:rPr>
              <a:t>Élections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54480" y="4306824"/>
            <a:ext cx="9692640" cy="41148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334155"/>
                </a:solidFill>
                <a:latin typeface="Calibri"/>
              </a:rPr>
              <a:t>Le 9 octobre 2026. Vote de tous les parents, par correspondance du 5 au 9 ou à l'urne le jour même.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02920" y="4983480"/>
            <a:ext cx="11155680" cy="106070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31520" y="5221224"/>
            <a:ext cx="585216" cy="585216"/>
          </a:xfrm>
          <a:prstGeom prst="ellipse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31520" y="5330952"/>
            <a:ext cx="585216" cy="3657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54480" y="5129784"/>
            <a:ext cx="9692640" cy="32918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C1A12"/>
                </a:solidFill>
                <a:latin typeface="Calibri"/>
              </a:rPr>
              <a:t>Adhésions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54480" y="5495544"/>
            <a:ext cx="9692640" cy="41148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334155"/>
                </a:solidFill>
                <a:latin typeface="Calibri"/>
              </a:rPr>
              <a:t>Élargir le collectif au-delà des élus. L'adhésion finance l'action et ouvre Kubiq.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454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2011680" y="4023360"/>
            <a:ext cx="5029200" cy="5029200"/>
          </a:xfrm>
          <a:prstGeom prst="ellipse">
            <a:avLst/>
          </a:prstGeom>
          <a:solidFill>
            <a:srgbClr val="245E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326880" y="-1463040"/>
            <a:ext cx="3840480" cy="3840480"/>
          </a:xfrm>
          <a:prstGeom prst="ellipse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5544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6B48A"/>
                </a:solidFill>
                <a:latin typeface="Calibri"/>
              </a:rPr>
              <a:t>POINT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965960"/>
            <a:ext cx="9144000" cy="210312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6000" b="1">
                <a:solidFill>
                  <a:srgbClr val="FFFFFF"/>
                </a:solidFill>
                <a:latin typeface="Calibri"/>
              </a:rPr>
              <a:t>Questions</a:t>
            </a:r>
          </a:p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6000" b="1">
                <a:solidFill>
                  <a:srgbClr val="FFFFFF"/>
                </a:solidFill>
                <a:latin typeface="Calibri"/>
              </a:rPr>
              <a:t>diverses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297680"/>
            <a:ext cx="7315200" cy="45720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D7EFED"/>
                </a:solidFill>
                <a:latin typeface="Calibri"/>
              </a:rPr>
              <a:t>La parole est aux adhérents.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473952"/>
            <a:ext cx="8412480" cy="256032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D7EFED"/>
                </a:solidFill>
                <a:latin typeface="Calibri"/>
              </a:rPr>
              <a:t>AIBCN   ·   Assemblée générale   ·   23 septembre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75520" y="6473952"/>
            <a:ext cx="1691640" cy="256032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D7EFED"/>
                </a:solidFill>
                <a:latin typeface="Calibri"/>
              </a:rPr>
              <a:t>22   /   23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B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4008"/>
            <a:ext cx="1051560" cy="41148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8412480" cy="23774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4748B"/>
                </a:solidFill>
                <a:latin typeface="Calibri"/>
              </a:rPr>
              <a:t>AIBCN   ·   Assemblée générale   ·   23 septembre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6510528"/>
            <a:ext cx="1783080" cy="237744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4748B"/>
                </a:solidFill>
                <a:latin typeface="Calibri"/>
              </a:rPr>
              <a:t>23   /   23</a:t>
            </a:r>
          </a:p>
        </p:txBody>
      </p:sp>
      <p:pic>
        <p:nvPicPr>
          <p:cNvPr id="6" name="Picture 5" descr="logo-aibcn-horizont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965960" cy="4389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" y="1234440"/>
            <a:ext cx="10972800" cy="8229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400" b="1">
                <a:solidFill>
                  <a:srgbClr val="0C1A12"/>
                </a:solidFill>
                <a:latin typeface="Calibri"/>
              </a:rPr>
              <a:t>Merci.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2194560"/>
            <a:ext cx="9601200" cy="8229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334155"/>
                </a:solidFill>
                <a:latin typeface="Calibri"/>
              </a:rPr>
              <a:t>Pour la confiance aux élections, pour les mises sous pli, les bureaux de vote, les conseils, et pour être là ce soir.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3383280"/>
            <a:ext cx="3611880" cy="19659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02920" y="3383280"/>
            <a:ext cx="3611880" cy="73152"/>
          </a:xfrm>
          <a:prstGeom prst="rect">
            <a:avLst/>
          </a:prstGeom>
          <a:solidFill>
            <a:srgbClr val="F16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611880"/>
            <a:ext cx="3154680" cy="27432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16521"/>
                </a:solidFill>
                <a:latin typeface="Calibri"/>
              </a:rPr>
              <a:t>ADHÉRER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3977639"/>
            <a:ext cx="3154680" cy="10515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C1A12"/>
                </a:solidFill>
                <a:latin typeface="Calibri"/>
              </a:rPr>
              <a:t>helloasso.com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C1A12"/>
                </a:solidFill>
                <a:latin typeface="Calibri"/>
              </a:rPr>
              <a:t>AIBCN 2026/2027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97680" y="3383280"/>
            <a:ext cx="3611880" cy="19659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297680" y="3383280"/>
            <a:ext cx="3611880" cy="73152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26280" y="3611880"/>
            <a:ext cx="3154680" cy="27432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2F7F7C"/>
                </a:solidFill>
                <a:latin typeface="Calibri"/>
              </a:rPr>
              <a:t>NOUS ÉCRIRE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26280" y="3977639"/>
            <a:ext cx="3154680" cy="10515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C1A12"/>
                </a:solidFill>
                <a:latin typeface="Calibri"/>
              </a:rPr>
              <a:t>aibcn.contact@gmail.com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92440" y="3383280"/>
            <a:ext cx="3611880" cy="19659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D7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92440" y="3383280"/>
            <a:ext cx="3611880" cy="73152"/>
          </a:xfrm>
          <a:prstGeom prst="rect">
            <a:avLst/>
          </a:prstGeom>
          <a:solidFill>
            <a:srgbClr val="2F7F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21040" y="3611880"/>
            <a:ext cx="3154680" cy="27432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2F7F7C"/>
                </a:solidFill>
                <a:latin typeface="Calibri"/>
              </a:rPr>
              <a:t>NOUS SUIVRE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21040" y="3977639"/>
            <a:ext cx="3154680" cy="105156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C1A12"/>
                </a:solidFill>
                <a:latin typeface="Calibri"/>
              </a:rPr>
              <a:t>aibcn.fr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C1A12"/>
                </a:solidFill>
                <a:latin typeface="Calibri"/>
              </a:rPr>
              <a:t>Instagram  ·  Facebook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5623560"/>
            <a:ext cx="10972800" cy="32004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64748B"/>
                </a:solidFill>
                <a:latin typeface="Calibri"/>
              </a:rPr>
              <a:t>La réunion de rentrée suit l'assemblée générale.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Assemblée générale AIBCN — 23 septembre 2026</dc:title>
  <dc:subject>Bilan 2025/2026</dc:subject>
  <dc:creator>AIBCN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>Assemblée générale</cp:category>
</cp:coreProperties>
</file>